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7" r:id="rId1"/>
  </p:sldMasterIdLst>
  <p:notesMasterIdLst>
    <p:notesMasterId r:id="rId19"/>
  </p:notesMasterIdLst>
  <p:sldIdLst>
    <p:sldId id="256" r:id="rId2"/>
    <p:sldId id="266" r:id="rId3"/>
    <p:sldId id="281" r:id="rId4"/>
    <p:sldId id="289" r:id="rId5"/>
    <p:sldId id="315" r:id="rId6"/>
    <p:sldId id="286" r:id="rId7"/>
    <p:sldId id="283" r:id="rId8"/>
    <p:sldId id="293" r:id="rId9"/>
    <p:sldId id="294" r:id="rId10"/>
    <p:sldId id="273" r:id="rId11"/>
    <p:sldId id="274" r:id="rId12"/>
    <p:sldId id="271" r:id="rId13"/>
    <p:sldId id="268" r:id="rId14"/>
    <p:sldId id="272" r:id="rId15"/>
    <p:sldId id="308" r:id="rId16"/>
    <p:sldId id="316" r:id="rId17"/>
    <p:sldId id="29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38"/>
  </p:normalViewPr>
  <p:slideViewPr>
    <p:cSldViewPr snapToGrid="0">
      <p:cViewPr varScale="1">
        <p:scale>
          <a:sx n="80" d="100"/>
          <a:sy n="80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aume Dewulf" userId="bd442e7887276224" providerId="LiveId" clId="{BCD0B447-F1B4-494F-B2DB-0244B1F69AE9}"/>
    <pc:docChg chg="undo redo custSel addSld delSld modSld sldOrd">
      <pc:chgData name="Guillaume Dewulf" userId="bd442e7887276224" providerId="LiveId" clId="{BCD0B447-F1B4-494F-B2DB-0244B1F69AE9}" dt="2026-05-28T14:49:14.251" v="2537" actId="20577"/>
      <pc:docMkLst>
        <pc:docMk/>
      </pc:docMkLst>
      <pc:sldChg chg="addSp delSp modSp mod">
        <pc:chgData name="Guillaume Dewulf" userId="bd442e7887276224" providerId="LiveId" clId="{BCD0B447-F1B4-494F-B2DB-0244B1F69AE9}" dt="2026-05-28T14:49:14.251" v="2537" actId="20577"/>
        <pc:sldMkLst>
          <pc:docMk/>
          <pc:sldMk cId="2706376122" sldId="315"/>
        </pc:sldMkLst>
        <pc:spChg chg="mod">
          <ac:chgData name="Guillaume Dewulf" userId="bd442e7887276224" providerId="LiveId" clId="{BCD0B447-F1B4-494F-B2DB-0244B1F69AE9}" dt="2026-05-28T14:49:14.251" v="2537" actId="20577"/>
          <ac:spMkLst>
            <pc:docMk/>
            <pc:sldMk cId="2706376122" sldId="315"/>
            <ac:spMk id="2" creationId="{1C06ADCA-7BA4-3BD3-5C3D-A87D338F4B60}"/>
          </ac:spMkLst>
        </pc:spChg>
        <pc:spChg chg="mod">
          <ac:chgData name="Guillaume Dewulf" userId="bd442e7887276224" providerId="LiveId" clId="{BCD0B447-F1B4-494F-B2DB-0244B1F69AE9}" dt="2026-05-28T14:48:56.556" v="2532" actId="20577"/>
          <ac:spMkLst>
            <pc:docMk/>
            <pc:sldMk cId="2706376122" sldId="315"/>
            <ac:spMk id="4" creationId="{6C250585-C210-1F26-18B4-8CD37100DBF7}"/>
          </ac:spMkLst>
        </pc:spChg>
        <pc:picChg chg="add mod ord modCrop">
          <ac:chgData name="Guillaume Dewulf" userId="bd442e7887276224" providerId="LiveId" clId="{BCD0B447-F1B4-494F-B2DB-0244B1F69AE9}" dt="2026-05-28T14:48:21.371" v="2530" actId="171"/>
          <ac:picMkLst>
            <pc:docMk/>
            <pc:sldMk cId="2706376122" sldId="315"/>
            <ac:picMk id="5" creationId="{30F5D6C3-2BD1-702C-98F8-84AADB0ACD15}"/>
          </ac:picMkLst>
        </pc:picChg>
        <pc:picChg chg="del">
          <ac:chgData name="Guillaume Dewulf" userId="bd442e7887276224" providerId="LiveId" clId="{BCD0B447-F1B4-494F-B2DB-0244B1F69AE9}" dt="2026-05-28T14:46:52.642" v="2518" actId="478"/>
          <ac:picMkLst>
            <pc:docMk/>
            <pc:sldMk cId="2706376122" sldId="315"/>
            <ac:picMk id="10" creationId="{EE3AEA6E-E8BD-6CE5-5B5B-6A0B380387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5282B-5796-2547-9A13-CE58DC673E84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28EDC-AB89-D441-AAE0-A34E1C68CA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83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28EDC-AB89-D441-AAE0-A34E1C68CA4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49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28EDC-AB89-D441-AAE0-A34E1C68CA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84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28EDC-AB89-D441-AAE0-A34E1C68CA4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24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Comment doubler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28EDC-AB89-D441-AAE0-A34E1C68CA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537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Si pas de prise de RDV sur </a:t>
            </a:r>
            <a:r>
              <a:rPr lang="fr-FR" err="1"/>
              <a:t>docto</a:t>
            </a:r>
            <a:r>
              <a:rPr lang="fr-FR"/>
              <a:t>/</a:t>
            </a:r>
            <a:r>
              <a:rPr lang="fr-FR" err="1"/>
              <a:t>maiia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28EDC-AB89-D441-AAE0-A34E1C68CA4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60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Concretement</a:t>
            </a:r>
            <a:r>
              <a:rPr lang="fr-FR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28EDC-AB89-D441-AAE0-A34E1C68CA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75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8304-5281-B641-B8F7-804ED8A60500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7E4E-742F-A34C-9770-18C06C2167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0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8304-5281-B641-B8F7-804ED8A60500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7E4E-742F-A34C-9770-18C06C2167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6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8304-5281-B641-B8F7-804ED8A60500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7E4E-742F-A34C-9770-18C06C2167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5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8304-5281-B641-B8F7-804ED8A60500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7E4E-742F-A34C-9770-18C06C2167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25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8304-5281-B641-B8F7-804ED8A60500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7E4E-742F-A34C-9770-18C06C2167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85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8304-5281-B641-B8F7-804ED8A60500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7E4E-742F-A34C-9770-18C06C2167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86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8304-5281-B641-B8F7-804ED8A60500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7E4E-742F-A34C-9770-18C06C2167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00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8304-5281-B641-B8F7-804ED8A60500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7E4E-742F-A34C-9770-18C06C2167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53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8304-5281-B641-B8F7-804ED8A60500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7E4E-742F-A34C-9770-18C06C2167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07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8304-5281-B641-B8F7-804ED8A60500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7E4E-742F-A34C-9770-18C06C2167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72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8304-5281-B641-B8F7-804ED8A60500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7E4E-742F-A34C-9770-18C06C2167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24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8304-5281-B641-B8F7-804ED8A60500}" type="datetimeFigureOut">
              <a:rPr lang="fr-FR" smtClean="0"/>
              <a:t>28/05/2026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47E4E-742F-A34C-9770-18C06C2167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1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4F664-27A5-A833-DEA0-EC5053B2F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09" b="-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1A24F1-7B2E-0E48-FDEA-4E52FA57C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" y="2108875"/>
            <a:ext cx="4357933" cy="2640247"/>
          </a:xfrm>
        </p:spPr>
        <p:txBody>
          <a:bodyPr anchor="ctr">
            <a:normAutofit/>
          </a:bodyPr>
          <a:lstStyle/>
          <a:p>
            <a:pPr algn="l"/>
            <a:r>
              <a:rPr lang="fr-FR" sz="2800" b="0" i="0" u="none" strike="noStrike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Service d’Accès aux Soins des Hauts-de-Seine</a:t>
            </a:r>
            <a:br>
              <a:rPr lang="fr-FR" sz="2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fr-FR" sz="2800" b="0" i="0" u="none" strike="noStrike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(SAS 92)</a:t>
            </a:r>
            <a:endParaRPr lang="fr-FR" sz="280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FF8293-A40C-B4E9-76FE-663354DF8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46" y="5470660"/>
            <a:ext cx="4161034" cy="665802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fr-FR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Dr LASSERRE Ken – coordinateur médical</a:t>
            </a:r>
          </a:p>
          <a:p>
            <a:pPr algn="l">
              <a:lnSpc>
                <a:spcPct val="100000"/>
              </a:lnSpc>
            </a:pPr>
            <a:r>
              <a:rPr lang="fr-FR" sz="18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M. DEWULF Guillaume – chef de projet</a:t>
            </a:r>
            <a:endParaRPr lang="fr-FR" sz="180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92B72-9A88-15DF-2B7A-8B55DD65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noProof="0" dirty="0"/>
              <a:t>Comment participer au SAS :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988F6E9-5C6B-29CA-1656-8367CD9699B5}"/>
              </a:ext>
            </a:extLst>
          </p:cNvPr>
          <p:cNvSpPr/>
          <p:nvPr/>
        </p:nvSpPr>
        <p:spPr>
          <a:xfrm>
            <a:off x="712694" y="2729753"/>
            <a:ext cx="10757647" cy="13984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45787D1-B1AF-D870-287D-599E3BC2CCC1}"/>
              </a:ext>
            </a:extLst>
          </p:cNvPr>
          <p:cNvSpPr/>
          <p:nvPr/>
        </p:nvSpPr>
        <p:spPr>
          <a:xfrm>
            <a:off x="712694" y="4263184"/>
            <a:ext cx="10757647" cy="13984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43035-6D71-124D-7370-313245C40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noProof="0" dirty="0"/>
              <a:t>2 solutions :</a:t>
            </a:r>
          </a:p>
          <a:p>
            <a:endParaRPr lang="fr-FR" noProof="0" dirty="0"/>
          </a:p>
          <a:p>
            <a:pPr>
              <a:buFontTx/>
              <a:buChar char="-"/>
            </a:pPr>
            <a:r>
              <a:rPr lang="fr-FR" b="1" noProof="0" dirty="0"/>
              <a:t>J’accepte </a:t>
            </a:r>
            <a:r>
              <a:rPr lang="fr-FR" noProof="0" dirty="0"/>
              <a:t>de faire remonter mes disponibilités automatiquement sur la plateforme nationale du SAS si je dispose d’une solution de prise de RDV (DOCTOLIB/MAIIA/…)</a:t>
            </a:r>
          </a:p>
          <a:p>
            <a:pPr>
              <a:buFontTx/>
              <a:buChar char="-"/>
            </a:pPr>
            <a:endParaRPr lang="fr-FR" noProof="0" dirty="0"/>
          </a:p>
          <a:p>
            <a:pPr marL="0" indent="0">
              <a:buNone/>
            </a:pPr>
            <a:r>
              <a:rPr lang="fr-FR" noProof="0" dirty="0"/>
              <a:t>- </a:t>
            </a:r>
            <a:r>
              <a:rPr lang="fr-FR" b="1" noProof="0" dirty="0"/>
              <a:t>Je refuse</a:t>
            </a:r>
            <a:r>
              <a:rPr lang="fr-FR" noProof="0" dirty="0"/>
              <a:t> de faire remonter mes disponibilités automatiquement </a:t>
            </a:r>
            <a:br>
              <a:rPr lang="fr-FR" noProof="0" dirty="0"/>
            </a:br>
            <a:r>
              <a:rPr lang="fr-FR" noProof="0" dirty="0"/>
              <a:t>(</a:t>
            </a:r>
            <a:r>
              <a:rPr lang="fr-FR" b="1" noProof="0" dirty="0">
                <a:solidFill>
                  <a:srgbClr val="FF0000"/>
                </a:solidFill>
              </a:rPr>
              <a:t>déconseillé si solution 1 possible</a:t>
            </a:r>
            <a:r>
              <a:rPr lang="fr-FR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8354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00162-33A1-42C6-2A0C-6D506093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837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fr-FR" sz="4000" b="1" noProof="0" dirty="0"/>
            </a:br>
            <a:r>
              <a:rPr lang="fr-FR" sz="4000" b="1" noProof="0" dirty="0"/>
              <a:t>J’accepte de faire remonter mes disponibilités automatiquement sur la plateforme nationale du SAS</a:t>
            </a:r>
            <a:br>
              <a:rPr lang="fr-FR" b="1" noProof="0" dirty="0"/>
            </a:br>
            <a:endParaRPr lang="fr-FR" b="1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9A7136-658A-4793-DE3B-F9CD683D9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121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fr-FR" b="1" u="sng" noProof="0" dirty="0"/>
              <a:t>1</a:t>
            </a:r>
            <a:r>
              <a:rPr lang="fr-FR" b="1" u="sng" baseline="30000" noProof="0" dirty="0"/>
              <a:t>ère</a:t>
            </a:r>
            <a:r>
              <a:rPr lang="fr-FR" b="1" u="sng" noProof="0" dirty="0"/>
              <a:t> étape</a:t>
            </a:r>
            <a:r>
              <a:rPr lang="fr-FR" noProof="0" dirty="0"/>
              <a:t> : S’inscrire sur la Plateforme nationale du SAS sur </a:t>
            </a:r>
            <a:r>
              <a:rPr lang="fr-FR" noProof="0" dirty="0">
                <a:solidFill>
                  <a:srgbClr val="00B0F0"/>
                </a:solidFill>
              </a:rPr>
              <a:t>sas.sante.fr</a:t>
            </a:r>
          </a:p>
          <a:p>
            <a:endParaRPr lang="fr-FR" dirty="0">
              <a:solidFill>
                <a:srgbClr val="00B0F0"/>
              </a:solidFill>
            </a:endParaRPr>
          </a:p>
          <a:p>
            <a:r>
              <a:rPr lang="fr-FR" b="1" u="sng" dirty="0"/>
              <a:t>2ème étape</a:t>
            </a:r>
            <a:r>
              <a:rPr lang="fr-FR" dirty="0"/>
              <a:t> : Renseigner les informations complémentaires sur la </a:t>
            </a:r>
            <a:r>
              <a:rPr lang="fr-FR" dirty="0" err="1"/>
              <a:t>plateforme</a:t>
            </a:r>
            <a:r>
              <a:rPr lang="fr-FR" dirty="0"/>
              <a:t> SAS (numéro de téléphone joignable + conditions (ECG, suture ou non, pédiatrie ou non, etc.)). Ces informations ne seront visibles que par le SAS.</a:t>
            </a:r>
          </a:p>
          <a:p>
            <a:endParaRPr lang="fr-FR" noProof="0" dirty="0"/>
          </a:p>
          <a:p>
            <a:r>
              <a:rPr lang="fr-FR" b="1" u="sng" dirty="0"/>
              <a:t>3ème étape</a:t>
            </a:r>
            <a:r>
              <a:rPr lang="fr-FR" dirty="0"/>
              <a:t> : </a:t>
            </a:r>
            <a:r>
              <a:rPr lang="fr-FR" noProof="0" dirty="0"/>
              <a:t>Paramétrer son logiciel de prise de RDV : </a:t>
            </a:r>
          </a:p>
          <a:p>
            <a:pPr marL="0" indent="0">
              <a:buNone/>
            </a:pPr>
            <a:r>
              <a:rPr lang="fr-FR" noProof="0" dirty="0"/>
              <a:t>        - Créer le motif  </a:t>
            </a:r>
          </a:p>
          <a:p>
            <a:pPr marL="0" indent="0">
              <a:buNone/>
            </a:pPr>
            <a:r>
              <a:rPr lang="fr-FR" noProof="0" dirty="0"/>
              <a:t>        - Retirer toutes les questions/consignes bloquantes pour ce motif (ex : prise de RDV pour un nouveau patient)</a:t>
            </a:r>
          </a:p>
          <a:p>
            <a:pPr marL="0" indent="0">
              <a:buNone/>
            </a:pPr>
            <a:r>
              <a:rPr lang="fr-FR" noProof="0" dirty="0"/>
              <a:t>        - Rajouter le motif 			       à vos consultations avec le motif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282BCD5-CB46-ED80-FAB1-7D4EF28A5776}"/>
              </a:ext>
            </a:extLst>
          </p:cNvPr>
          <p:cNvSpPr/>
          <p:nvPr/>
        </p:nvSpPr>
        <p:spPr>
          <a:xfrm>
            <a:off x="3423776" y="4450594"/>
            <a:ext cx="2884453" cy="42269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 Soins non Programmés »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80A44D7-6CD1-19C1-E7DB-F765642B800B}"/>
              </a:ext>
            </a:extLst>
          </p:cNvPr>
          <p:cNvSpPr/>
          <p:nvPr/>
        </p:nvSpPr>
        <p:spPr>
          <a:xfrm>
            <a:off x="3896843" y="5574730"/>
            <a:ext cx="2828636" cy="42269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 Soins non Programmés »</a:t>
            </a:r>
          </a:p>
        </p:txBody>
      </p:sp>
    </p:spTree>
    <p:extLst>
      <p:ext uri="{BB962C8B-B14F-4D97-AF65-F5344CB8AC3E}">
        <p14:creationId xmlns:p14="http://schemas.microsoft.com/office/powerpoint/2010/main" val="253073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C151C87-C915-554D-0815-8B7EC40F4072}"/>
              </a:ext>
            </a:extLst>
          </p:cNvPr>
          <p:cNvSpPr/>
          <p:nvPr/>
        </p:nvSpPr>
        <p:spPr>
          <a:xfrm>
            <a:off x="3968735" y="1277034"/>
            <a:ext cx="1531620" cy="308610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Consultation de Med G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BC8085A-A0E3-DA59-E41B-43161513DBB4}"/>
              </a:ext>
            </a:extLst>
          </p:cNvPr>
          <p:cNvSpPr/>
          <p:nvPr/>
        </p:nvSpPr>
        <p:spPr>
          <a:xfrm>
            <a:off x="3968735" y="1730427"/>
            <a:ext cx="1531620" cy="308610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Consultation de Med G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6FD455B-488E-4A7C-4DBE-86D7F8123A64}"/>
              </a:ext>
            </a:extLst>
          </p:cNvPr>
          <p:cNvSpPr/>
          <p:nvPr/>
        </p:nvSpPr>
        <p:spPr>
          <a:xfrm>
            <a:off x="3968735" y="2205726"/>
            <a:ext cx="1531620" cy="30861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Consultation de Med G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94B7B31-460F-D18A-48CD-21075013103B}"/>
              </a:ext>
            </a:extLst>
          </p:cNvPr>
          <p:cNvSpPr/>
          <p:nvPr/>
        </p:nvSpPr>
        <p:spPr>
          <a:xfrm>
            <a:off x="3968735" y="2652442"/>
            <a:ext cx="1531620" cy="3086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Urgences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BFE2DBD-A5B9-8B5D-8601-6E894A5840BC}"/>
              </a:ext>
            </a:extLst>
          </p:cNvPr>
          <p:cNvSpPr/>
          <p:nvPr/>
        </p:nvSpPr>
        <p:spPr>
          <a:xfrm>
            <a:off x="5629895" y="1277034"/>
            <a:ext cx="1531620" cy="3086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TCG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4EF45F8-1329-FD6A-8F34-8088716A0FFD}"/>
              </a:ext>
            </a:extLst>
          </p:cNvPr>
          <p:cNvSpPr/>
          <p:nvPr/>
        </p:nvSpPr>
        <p:spPr>
          <a:xfrm>
            <a:off x="5645135" y="1718521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Soins non Programmés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7F17BD-414B-BEE9-4C2C-516387698DDD}"/>
              </a:ext>
            </a:extLst>
          </p:cNvPr>
          <p:cNvSpPr/>
          <p:nvPr/>
        </p:nvSpPr>
        <p:spPr>
          <a:xfrm>
            <a:off x="5629895" y="2201919"/>
            <a:ext cx="1531620" cy="3086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TCG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AE21628-7CA2-520D-20FB-36A256732F31}"/>
              </a:ext>
            </a:extLst>
          </p:cNvPr>
          <p:cNvSpPr/>
          <p:nvPr/>
        </p:nvSpPr>
        <p:spPr>
          <a:xfrm>
            <a:off x="5645135" y="2652442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Soins non Programmés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64926FD5-824C-B29E-8553-FD2A9FF880AD}"/>
              </a:ext>
            </a:extLst>
          </p:cNvPr>
          <p:cNvSpPr/>
          <p:nvPr/>
        </p:nvSpPr>
        <p:spPr>
          <a:xfrm>
            <a:off x="3550570" y="1277033"/>
            <a:ext cx="228753" cy="2136321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D82BA7F-2248-FA58-5078-2AFE5FBF82EC}"/>
              </a:ext>
            </a:extLst>
          </p:cNvPr>
          <p:cNvSpPr/>
          <p:nvPr/>
        </p:nvSpPr>
        <p:spPr>
          <a:xfrm>
            <a:off x="7306295" y="2191434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Soins non Programmés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A4BE11E-3FE4-EDC1-50FA-D8ED98389697}"/>
              </a:ext>
            </a:extLst>
          </p:cNvPr>
          <p:cNvSpPr/>
          <p:nvPr/>
        </p:nvSpPr>
        <p:spPr>
          <a:xfrm>
            <a:off x="3968735" y="3104745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Soins non Programmés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1D5071-B246-A641-B949-F7FA3CFCEDFE}"/>
              </a:ext>
            </a:extLst>
          </p:cNvPr>
          <p:cNvSpPr txBox="1"/>
          <p:nvPr/>
        </p:nvSpPr>
        <p:spPr>
          <a:xfrm>
            <a:off x="4608120" y="403811"/>
            <a:ext cx="212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DOCTOLIB/MAIIA/…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68E94BB-7987-5D21-2BB9-2F927AC1C7F9}"/>
              </a:ext>
            </a:extLst>
          </p:cNvPr>
          <p:cNvSpPr/>
          <p:nvPr/>
        </p:nvSpPr>
        <p:spPr>
          <a:xfrm>
            <a:off x="2783671" y="1300859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11H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89EC20D-2E4A-59AE-3270-8CDD3351AF90}"/>
              </a:ext>
            </a:extLst>
          </p:cNvPr>
          <p:cNvSpPr/>
          <p:nvPr/>
        </p:nvSpPr>
        <p:spPr>
          <a:xfrm>
            <a:off x="2775115" y="1757403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11H15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2FD463E-75CC-6F22-963A-A9AC0D1637C8}"/>
              </a:ext>
            </a:extLst>
          </p:cNvPr>
          <p:cNvSpPr/>
          <p:nvPr/>
        </p:nvSpPr>
        <p:spPr>
          <a:xfrm>
            <a:off x="2768584" y="2218647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11H30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BC5E742-12FD-FF70-5491-AD673EBF4812}"/>
              </a:ext>
            </a:extLst>
          </p:cNvPr>
          <p:cNvSpPr/>
          <p:nvPr/>
        </p:nvSpPr>
        <p:spPr>
          <a:xfrm>
            <a:off x="2775115" y="2670890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11H45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77A3F82-68BD-DDF3-1AC8-8BC2FA48F0C4}"/>
              </a:ext>
            </a:extLst>
          </p:cNvPr>
          <p:cNvSpPr/>
          <p:nvPr/>
        </p:nvSpPr>
        <p:spPr>
          <a:xfrm>
            <a:off x="2775116" y="3120389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12H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1F5FDF8C-0DD5-DF04-52AB-EEEAE4F492E9}"/>
              </a:ext>
            </a:extLst>
          </p:cNvPr>
          <p:cNvSpPr/>
          <p:nvPr/>
        </p:nvSpPr>
        <p:spPr>
          <a:xfrm>
            <a:off x="2319063" y="968694"/>
            <a:ext cx="6703759" cy="2808515"/>
          </a:xfrm>
          <a:prstGeom prst="roundRect">
            <a:avLst>
              <a:gd name="adj" fmla="val 26551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427EAF3-533F-66F7-E43C-D5B23626ADC5}"/>
              </a:ext>
            </a:extLst>
          </p:cNvPr>
          <p:cNvSpPr/>
          <p:nvPr/>
        </p:nvSpPr>
        <p:spPr>
          <a:xfrm>
            <a:off x="1553253" y="5988248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Soins non Programmés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7BFFD36-3A46-78CB-EDBA-12ABF1E2BCE3}"/>
              </a:ext>
            </a:extLst>
          </p:cNvPr>
          <p:cNvSpPr txBox="1"/>
          <p:nvPr/>
        </p:nvSpPr>
        <p:spPr>
          <a:xfrm>
            <a:off x="3779323" y="5566140"/>
            <a:ext cx="732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UNIQUEMENT PAR OSNP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 la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PLATEFORME NATIONALE DU SAS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 par praticiens sur DOCTOLIB PRO/MAIIA PRO, …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5C420169-16C3-D33D-0DB0-B1722C1D6305}"/>
              </a:ext>
            </a:extLst>
          </p:cNvPr>
          <p:cNvSpPr/>
          <p:nvPr/>
        </p:nvSpPr>
        <p:spPr>
          <a:xfrm>
            <a:off x="1553253" y="4181810"/>
            <a:ext cx="1531620" cy="308610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Consultation de Med G 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7FA28050-2167-1751-8829-D6ABAE0870C0}"/>
              </a:ext>
            </a:extLst>
          </p:cNvPr>
          <p:cNvSpPr/>
          <p:nvPr/>
        </p:nvSpPr>
        <p:spPr>
          <a:xfrm>
            <a:off x="1555283" y="4618893"/>
            <a:ext cx="1531620" cy="3086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TCG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25127AB6-C40C-0549-B16F-77DB82201218}"/>
              </a:ext>
            </a:extLst>
          </p:cNvPr>
          <p:cNvSpPr/>
          <p:nvPr/>
        </p:nvSpPr>
        <p:spPr>
          <a:xfrm>
            <a:off x="1553253" y="5081323"/>
            <a:ext cx="1531620" cy="3086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Urgences </a:t>
            </a:r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264120EC-3982-2DC1-CEAD-CBEDA9E81379}"/>
              </a:ext>
            </a:extLst>
          </p:cNvPr>
          <p:cNvSpPr/>
          <p:nvPr/>
        </p:nvSpPr>
        <p:spPr>
          <a:xfrm>
            <a:off x="3084873" y="4181810"/>
            <a:ext cx="694450" cy="12081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763DECB-247B-FC3C-001B-8C01A8A99F22}"/>
              </a:ext>
            </a:extLst>
          </p:cNvPr>
          <p:cNvSpPr txBox="1"/>
          <p:nvPr/>
        </p:nvSpPr>
        <p:spPr>
          <a:xfrm>
            <a:off x="3779322" y="4588531"/>
            <a:ext cx="621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Visible par 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sur «DOCTOLIB/MAIIA/…»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61D904E-F413-DD94-B56E-9CD9BDC2A546}"/>
              </a:ext>
            </a:extLst>
          </p:cNvPr>
          <p:cNvSpPr txBox="1"/>
          <p:nvPr/>
        </p:nvSpPr>
        <p:spPr>
          <a:xfrm>
            <a:off x="3779323" y="6388678"/>
            <a:ext cx="71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Visibilité sur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jours </a:t>
            </a:r>
          </a:p>
        </p:txBody>
      </p:sp>
      <p:sp>
        <p:nvSpPr>
          <p:cNvPr id="34" name="Accolade fermante 33">
            <a:extLst>
              <a:ext uri="{FF2B5EF4-FFF2-40B4-BE49-F238E27FC236}">
                <a16:creationId xmlns:a16="http://schemas.microsoft.com/office/drawing/2014/main" id="{9FFC7BBE-BE21-9962-6F49-BB56A1E5F368}"/>
              </a:ext>
            </a:extLst>
          </p:cNvPr>
          <p:cNvSpPr/>
          <p:nvPr/>
        </p:nvSpPr>
        <p:spPr>
          <a:xfrm flipH="1">
            <a:off x="3262795" y="5702824"/>
            <a:ext cx="415835" cy="9630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02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39BB7BF-4CAB-CE1A-7693-2AD6769B1335}"/>
              </a:ext>
            </a:extLst>
          </p:cNvPr>
          <p:cNvSpPr/>
          <p:nvPr/>
        </p:nvSpPr>
        <p:spPr>
          <a:xfrm>
            <a:off x="1754925" y="1552847"/>
            <a:ext cx="1531620" cy="308610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Consultation de Med G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E0CF8C9-90F0-2A3D-E1F9-481CC4026067}"/>
              </a:ext>
            </a:extLst>
          </p:cNvPr>
          <p:cNvSpPr/>
          <p:nvPr/>
        </p:nvSpPr>
        <p:spPr>
          <a:xfrm>
            <a:off x="1754925" y="2006240"/>
            <a:ext cx="1531620" cy="308610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Consultation de Med G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2C5D91D-1EBB-8C50-D7EE-E21F8459AD8A}"/>
              </a:ext>
            </a:extLst>
          </p:cNvPr>
          <p:cNvSpPr/>
          <p:nvPr/>
        </p:nvSpPr>
        <p:spPr>
          <a:xfrm>
            <a:off x="1754925" y="2481539"/>
            <a:ext cx="1531620" cy="30861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Consultation de Med G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4C78B95-AEB5-4C3A-7735-8FD4101E9DA2}"/>
              </a:ext>
            </a:extLst>
          </p:cNvPr>
          <p:cNvSpPr/>
          <p:nvPr/>
        </p:nvSpPr>
        <p:spPr>
          <a:xfrm>
            <a:off x="1754925" y="2928255"/>
            <a:ext cx="1531620" cy="3086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Urgences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E109708-5815-3E9B-252A-5FA985439A9F}"/>
              </a:ext>
            </a:extLst>
          </p:cNvPr>
          <p:cNvSpPr/>
          <p:nvPr/>
        </p:nvSpPr>
        <p:spPr>
          <a:xfrm>
            <a:off x="3416085" y="1552847"/>
            <a:ext cx="1531620" cy="3086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TCG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D11C043-CFC8-FF02-EFBB-D47FAA1006FC}"/>
              </a:ext>
            </a:extLst>
          </p:cNvPr>
          <p:cNvSpPr/>
          <p:nvPr/>
        </p:nvSpPr>
        <p:spPr>
          <a:xfrm>
            <a:off x="3431325" y="1994334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Soins non Programmés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7DE281F-B19D-8B1A-F4B1-9ED4211C45A8}"/>
              </a:ext>
            </a:extLst>
          </p:cNvPr>
          <p:cNvSpPr/>
          <p:nvPr/>
        </p:nvSpPr>
        <p:spPr>
          <a:xfrm>
            <a:off x="3416085" y="2477732"/>
            <a:ext cx="1531620" cy="3086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TCG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F55A676-95C0-8366-E47D-60C0E1797384}"/>
              </a:ext>
            </a:extLst>
          </p:cNvPr>
          <p:cNvSpPr/>
          <p:nvPr/>
        </p:nvSpPr>
        <p:spPr>
          <a:xfrm>
            <a:off x="3431325" y="2928255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Soins non Programmés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BA4653BC-D6F1-ED0D-A2D1-8984F551419B}"/>
              </a:ext>
            </a:extLst>
          </p:cNvPr>
          <p:cNvSpPr/>
          <p:nvPr/>
        </p:nvSpPr>
        <p:spPr>
          <a:xfrm>
            <a:off x="1336760" y="1552846"/>
            <a:ext cx="228753" cy="2136321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0F76CF9-5722-EF62-DB20-A3E58455D8BF}"/>
              </a:ext>
            </a:extLst>
          </p:cNvPr>
          <p:cNvSpPr/>
          <p:nvPr/>
        </p:nvSpPr>
        <p:spPr>
          <a:xfrm>
            <a:off x="5092485" y="2467247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Soins non Programmés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D12D6F7-9127-BA53-EE2D-EE9966FE830E}"/>
              </a:ext>
            </a:extLst>
          </p:cNvPr>
          <p:cNvSpPr/>
          <p:nvPr/>
        </p:nvSpPr>
        <p:spPr>
          <a:xfrm>
            <a:off x="1754925" y="3380558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Soins non Programmés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BCA9090-E64A-FB45-53F0-9D9A91A1E607}"/>
              </a:ext>
            </a:extLst>
          </p:cNvPr>
          <p:cNvSpPr/>
          <p:nvPr/>
        </p:nvSpPr>
        <p:spPr>
          <a:xfrm>
            <a:off x="9414224" y="3441408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Soins non Programmés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43BCA62-77CA-74E8-0761-17189CD09B44}"/>
              </a:ext>
            </a:extLst>
          </p:cNvPr>
          <p:cNvSpPr/>
          <p:nvPr/>
        </p:nvSpPr>
        <p:spPr>
          <a:xfrm>
            <a:off x="9414224" y="2972486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Soins non Programmés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A7146F91-0E53-5FB9-B623-99B9C65C90B3}"/>
              </a:ext>
            </a:extLst>
          </p:cNvPr>
          <p:cNvSpPr/>
          <p:nvPr/>
        </p:nvSpPr>
        <p:spPr>
          <a:xfrm>
            <a:off x="9414224" y="1552847"/>
            <a:ext cx="1531620" cy="3086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noProof="0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DA4A7992-B94B-4C87-C4FC-242B9903EBEC}"/>
              </a:ext>
            </a:extLst>
          </p:cNvPr>
          <p:cNvSpPr/>
          <p:nvPr/>
        </p:nvSpPr>
        <p:spPr>
          <a:xfrm>
            <a:off x="79445" y="1268442"/>
            <a:ext cx="6703759" cy="2808515"/>
          </a:xfrm>
          <a:prstGeom prst="roundRect">
            <a:avLst>
              <a:gd name="adj" fmla="val 26551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B11C6115-B0F5-8DD5-D7B1-B4E3C1D5E88B}"/>
              </a:ext>
            </a:extLst>
          </p:cNvPr>
          <p:cNvSpPr/>
          <p:nvPr/>
        </p:nvSpPr>
        <p:spPr>
          <a:xfrm>
            <a:off x="8211242" y="1227779"/>
            <a:ext cx="2910925" cy="280851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6" name="Flèche vers la droite 25">
            <a:extLst>
              <a:ext uri="{FF2B5EF4-FFF2-40B4-BE49-F238E27FC236}">
                <a16:creationId xmlns:a16="http://schemas.microsoft.com/office/drawing/2014/main" id="{17094660-78B5-3152-F4B4-FDC067308A6E}"/>
              </a:ext>
            </a:extLst>
          </p:cNvPr>
          <p:cNvSpPr/>
          <p:nvPr/>
        </p:nvSpPr>
        <p:spPr>
          <a:xfrm>
            <a:off x="7225883" y="2393079"/>
            <a:ext cx="669471" cy="45585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solidFill>
                <a:sysClr val="windowText" lastClr="00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3226C5A-D207-C05D-363A-D2D06DCECB51}"/>
              </a:ext>
            </a:extLst>
          </p:cNvPr>
          <p:cNvSpPr txBox="1"/>
          <p:nvPr/>
        </p:nvSpPr>
        <p:spPr>
          <a:xfrm>
            <a:off x="2394310" y="679624"/>
            <a:ext cx="217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noProof="0" dirty="0">
                <a:solidFill>
                  <a:schemeClr val="accent5">
                    <a:lumMod val="75000"/>
                  </a:schemeClr>
                </a:solidFill>
              </a:rPr>
              <a:t>DOCTOLIB/MAIIA/…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CA3903F-DC0A-296D-840A-AF75E293FF5E}"/>
              </a:ext>
            </a:extLst>
          </p:cNvPr>
          <p:cNvSpPr txBox="1"/>
          <p:nvPr/>
        </p:nvSpPr>
        <p:spPr>
          <a:xfrm>
            <a:off x="8005823" y="673448"/>
            <a:ext cx="302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noProof="0" dirty="0">
                <a:solidFill>
                  <a:schemeClr val="accent6"/>
                </a:solidFill>
              </a:rPr>
              <a:t>PLATEFORME NATIONALE SAS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F461FA5-7849-9C3B-17BB-EC4DC478790D}"/>
              </a:ext>
            </a:extLst>
          </p:cNvPr>
          <p:cNvSpPr/>
          <p:nvPr/>
        </p:nvSpPr>
        <p:spPr>
          <a:xfrm>
            <a:off x="9415608" y="2498123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Soins non Programmés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51147547-54C4-9F61-BB0C-AA91EABDBDA2}"/>
              </a:ext>
            </a:extLst>
          </p:cNvPr>
          <p:cNvSpPr/>
          <p:nvPr/>
        </p:nvSpPr>
        <p:spPr>
          <a:xfrm>
            <a:off x="9414224" y="2031685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Soins non Programmés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8012007-408D-77EC-2382-441001B6D3D2}"/>
              </a:ext>
            </a:extLst>
          </p:cNvPr>
          <p:cNvSpPr/>
          <p:nvPr/>
        </p:nvSpPr>
        <p:spPr>
          <a:xfrm>
            <a:off x="569861" y="1576672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noProof="0" dirty="0">
                <a:solidFill>
                  <a:schemeClr val="tx1"/>
                </a:solidFill>
              </a:rPr>
              <a:t>11H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35BB8392-B948-5963-99E9-4E1F1F275698}"/>
              </a:ext>
            </a:extLst>
          </p:cNvPr>
          <p:cNvSpPr/>
          <p:nvPr/>
        </p:nvSpPr>
        <p:spPr>
          <a:xfrm>
            <a:off x="561305" y="2033216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noProof="0" dirty="0">
                <a:solidFill>
                  <a:schemeClr val="tx1"/>
                </a:solidFill>
              </a:rPr>
              <a:t>11H15</a:t>
            </a:r>
            <a:endParaRPr lang="fr-FR" noProof="0" dirty="0">
              <a:solidFill>
                <a:schemeClr val="tx1"/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42F33423-1ED4-8A9B-5655-B9F3D04689B1}"/>
              </a:ext>
            </a:extLst>
          </p:cNvPr>
          <p:cNvSpPr/>
          <p:nvPr/>
        </p:nvSpPr>
        <p:spPr>
          <a:xfrm>
            <a:off x="554774" y="2494460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noProof="0" dirty="0">
                <a:solidFill>
                  <a:schemeClr val="tx1"/>
                </a:solidFill>
              </a:rPr>
              <a:t>11H30</a:t>
            </a:r>
            <a:r>
              <a:rPr lang="fr-FR" sz="1800" noProof="0" dirty="0">
                <a:solidFill>
                  <a:schemeClr val="tx1"/>
                </a:solidFill>
              </a:rPr>
              <a:t> </a:t>
            </a:r>
            <a:endParaRPr lang="fr-FR" noProof="0" dirty="0">
              <a:solidFill>
                <a:schemeClr val="tx1"/>
              </a:solidFill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5F50959F-A90A-27C1-F489-42C43BD33EA9}"/>
              </a:ext>
            </a:extLst>
          </p:cNvPr>
          <p:cNvSpPr/>
          <p:nvPr/>
        </p:nvSpPr>
        <p:spPr>
          <a:xfrm>
            <a:off x="561305" y="2946703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noProof="0" dirty="0">
                <a:solidFill>
                  <a:schemeClr val="tx1"/>
                </a:solidFill>
              </a:rPr>
              <a:t>11H45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13559593-635A-CC01-8164-11626FB2D13E}"/>
              </a:ext>
            </a:extLst>
          </p:cNvPr>
          <p:cNvSpPr/>
          <p:nvPr/>
        </p:nvSpPr>
        <p:spPr>
          <a:xfrm>
            <a:off x="561306" y="3396202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noProof="0" dirty="0">
                <a:solidFill>
                  <a:schemeClr val="tx1"/>
                </a:solidFill>
              </a:rPr>
              <a:t>12H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33E6DCD-2A32-C5F5-E38D-E79FFB073A3E}"/>
              </a:ext>
            </a:extLst>
          </p:cNvPr>
          <p:cNvSpPr/>
          <p:nvPr/>
        </p:nvSpPr>
        <p:spPr>
          <a:xfrm>
            <a:off x="8461418" y="1575141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noProof="0" dirty="0">
                <a:solidFill>
                  <a:schemeClr val="tx1"/>
                </a:solidFill>
              </a:rPr>
              <a:t>11H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BA103884-4DE4-4B5D-310B-E46CCF98E3B9}"/>
              </a:ext>
            </a:extLst>
          </p:cNvPr>
          <p:cNvSpPr/>
          <p:nvPr/>
        </p:nvSpPr>
        <p:spPr>
          <a:xfrm>
            <a:off x="8452862" y="2031685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noProof="0" dirty="0">
                <a:solidFill>
                  <a:schemeClr val="tx1"/>
                </a:solidFill>
              </a:rPr>
              <a:t>11H15</a:t>
            </a:r>
            <a:endParaRPr lang="fr-FR" noProof="0" dirty="0">
              <a:solidFill>
                <a:schemeClr val="tx1"/>
              </a:solidFill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A8FD178F-A8E9-FDD3-FC35-CB816502AB39}"/>
              </a:ext>
            </a:extLst>
          </p:cNvPr>
          <p:cNvSpPr/>
          <p:nvPr/>
        </p:nvSpPr>
        <p:spPr>
          <a:xfrm>
            <a:off x="8446331" y="2492929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noProof="0" dirty="0">
                <a:solidFill>
                  <a:schemeClr val="tx1"/>
                </a:solidFill>
              </a:rPr>
              <a:t>11H30</a:t>
            </a:r>
            <a:r>
              <a:rPr lang="fr-FR" sz="1800" noProof="0" dirty="0">
                <a:solidFill>
                  <a:schemeClr val="tx1"/>
                </a:solidFill>
              </a:rPr>
              <a:t> </a:t>
            </a:r>
            <a:endParaRPr lang="fr-FR" noProof="0" dirty="0">
              <a:solidFill>
                <a:schemeClr val="tx1"/>
              </a:solidFill>
            </a:endParaRP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0337F11F-DD12-EB7D-A1BF-2CBEE4A78ED9}"/>
              </a:ext>
            </a:extLst>
          </p:cNvPr>
          <p:cNvSpPr/>
          <p:nvPr/>
        </p:nvSpPr>
        <p:spPr>
          <a:xfrm>
            <a:off x="8452862" y="2945172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noProof="0" dirty="0">
                <a:solidFill>
                  <a:schemeClr val="tx1"/>
                </a:solidFill>
              </a:rPr>
              <a:t>11H45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4DD18638-CE2F-EDE5-9DDE-6E3DF1A8D2E8}"/>
              </a:ext>
            </a:extLst>
          </p:cNvPr>
          <p:cNvSpPr/>
          <p:nvPr/>
        </p:nvSpPr>
        <p:spPr>
          <a:xfrm>
            <a:off x="8452863" y="3394671"/>
            <a:ext cx="702129" cy="3086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noProof="0" dirty="0">
                <a:solidFill>
                  <a:schemeClr val="tx1"/>
                </a:solidFill>
              </a:rPr>
              <a:t>12H</a:t>
            </a:r>
          </a:p>
        </p:txBody>
      </p:sp>
      <p:pic>
        <p:nvPicPr>
          <p:cNvPr id="44" name="Image 43" descr="Une image contenant texte, Police, Page web, capture d’écran&#10;&#10;Description générée automatiquement">
            <a:extLst>
              <a:ext uri="{FF2B5EF4-FFF2-40B4-BE49-F238E27FC236}">
                <a16:creationId xmlns:a16="http://schemas.microsoft.com/office/drawing/2014/main" id="{AE7A55E7-2859-2A90-C5C1-29489536B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496" y="4221293"/>
            <a:ext cx="4279577" cy="2251481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CE49175-92D1-C471-F352-23FCFAA5645C}"/>
              </a:ext>
            </a:extLst>
          </p:cNvPr>
          <p:cNvSpPr/>
          <p:nvPr/>
        </p:nvSpPr>
        <p:spPr>
          <a:xfrm>
            <a:off x="1754925" y="2006240"/>
            <a:ext cx="1531620" cy="30861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Consultation de Med G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BFAFD77-7B19-8091-4CD5-D4621B00AFB6}"/>
              </a:ext>
            </a:extLst>
          </p:cNvPr>
          <p:cNvSpPr/>
          <p:nvPr/>
        </p:nvSpPr>
        <p:spPr>
          <a:xfrm>
            <a:off x="3416085" y="1994334"/>
            <a:ext cx="1531620" cy="30861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Soins non Programmés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2A28417-BC79-2851-3F50-EC0123873BDC}"/>
              </a:ext>
            </a:extLst>
          </p:cNvPr>
          <p:cNvSpPr txBox="1"/>
          <p:nvPr/>
        </p:nvSpPr>
        <p:spPr>
          <a:xfrm>
            <a:off x="1302327" y="5140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noProof="0" dirty="0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7DA0B3C3-D585-4D14-0B11-B57A8F226B61}"/>
              </a:ext>
            </a:extLst>
          </p:cNvPr>
          <p:cNvSpPr/>
          <p:nvPr/>
        </p:nvSpPr>
        <p:spPr>
          <a:xfrm>
            <a:off x="3425610" y="1994334"/>
            <a:ext cx="1550670" cy="31813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noProof="0" dirty="0"/>
              <a:t>Mr MARTIN SAS</a:t>
            </a:r>
          </a:p>
        </p:txBody>
      </p:sp>
    </p:spTree>
    <p:extLst>
      <p:ext uri="{BB962C8B-B14F-4D97-AF65-F5344CB8AC3E}">
        <p14:creationId xmlns:p14="http://schemas.microsoft.com/office/powerpoint/2010/main" val="1688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7" grpId="0" animBg="1"/>
      <p:bldP spid="18" grpId="0" animBg="1"/>
      <p:bldP spid="19" grpId="0" animBg="1"/>
      <p:bldP spid="19" grpId="1" animBg="1"/>
      <p:bldP spid="16" grpId="0" animBg="1"/>
      <p:bldP spid="16" grpId="1" animBg="1"/>
      <p:bldP spid="25" grpId="0" animBg="1"/>
      <p:bldP spid="25" grpId="1" animBg="1"/>
      <p:bldP spid="25" grpId="2" animBg="1"/>
      <p:bldP spid="25" grpId="3" animBg="1"/>
      <p:bldP spid="13" grpId="0" animBg="1"/>
      <p:bldP spid="13" grpId="1" animBg="1"/>
      <p:bldP spid="14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diagramme, Police, capture d’écran&#10;&#10;Description générée automatiquement">
            <a:extLst>
              <a:ext uri="{FF2B5EF4-FFF2-40B4-BE49-F238E27FC236}">
                <a16:creationId xmlns:a16="http://schemas.microsoft.com/office/drawing/2014/main" id="{BBDEF9F8-9759-5ABF-A76D-7712F5925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85" y="405063"/>
            <a:ext cx="10619030" cy="6047874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85A3D2-3408-BA29-B97D-CAB5A7118846}"/>
              </a:ext>
            </a:extLst>
          </p:cNvPr>
          <p:cNvSpPr/>
          <p:nvPr/>
        </p:nvSpPr>
        <p:spPr>
          <a:xfrm>
            <a:off x="1850315" y="1527586"/>
            <a:ext cx="2969111" cy="387275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82D9009-9DD1-2AF1-D6FA-D5518951E549}"/>
              </a:ext>
            </a:extLst>
          </p:cNvPr>
          <p:cNvSpPr/>
          <p:nvPr/>
        </p:nvSpPr>
        <p:spPr>
          <a:xfrm>
            <a:off x="1850316" y="4943140"/>
            <a:ext cx="2667896" cy="387275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D73D292-D69E-609B-0C8E-EAD2625AF499}"/>
              </a:ext>
            </a:extLst>
          </p:cNvPr>
          <p:cNvSpPr/>
          <p:nvPr/>
        </p:nvSpPr>
        <p:spPr>
          <a:xfrm>
            <a:off x="1850314" y="5921040"/>
            <a:ext cx="1692985" cy="3872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841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BA6C4007-C40B-2E54-3B10-9807F492C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549" y="79432"/>
            <a:ext cx="9994902" cy="5968885"/>
          </a:xfrm>
        </p:spPr>
      </p:pic>
      <p:pic>
        <p:nvPicPr>
          <p:cNvPr id="7" name="Image 6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D6F52E76-4EF9-224B-5FFC-4405A989B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1" y="1877461"/>
            <a:ext cx="2188633" cy="2372825"/>
          </a:xfrm>
          <a:prstGeom prst="rect">
            <a:avLst/>
          </a:prstGeom>
        </p:spPr>
      </p:pic>
      <p:pic>
        <p:nvPicPr>
          <p:cNvPr id="9" name="Image 8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1F08275A-8688-D2FC-1945-839D3FB41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660" y="5029200"/>
            <a:ext cx="1974715" cy="1828800"/>
          </a:xfrm>
          <a:prstGeom prst="rect">
            <a:avLst/>
          </a:prstGeom>
        </p:spPr>
      </p:pic>
      <p:pic>
        <p:nvPicPr>
          <p:cNvPr id="11" name="Image 10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EAD3E18E-B1A8-D3EA-912F-00CAE98C1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543" y="5806313"/>
            <a:ext cx="2180031" cy="1031527"/>
          </a:xfrm>
          <a:prstGeom prst="rect">
            <a:avLst/>
          </a:prstGeom>
        </p:spPr>
      </p:pic>
      <p:pic>
        <p:nvPicPr>
          <p:cNvPr id="12" name="Image 1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56B2EBB-15F1-994C-62EF-13A9B100F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753" y="1083733"/>
            <a:ext cx="2578100" cy="2387600"/>
          </a:xfrm>
          <a:prstGeom prst="rect">
            <a:avLst/>
          </a:prstGeom>
        </p:spPr>
      </p:pic>
      <p:pic>
        <p:nvPicPr>
          <p:cNvPr id="13" name="Image 12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8A09C9E5-C822-97BC-669F-76CA43522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053" y="3655483"/>
            <a:ext cx="2603500" cy="12319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1019B8-C34B-186E-3DB9-45D25F8FA6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58951" y="1898608"/>
            <a:ext cx="2188633" cy="237282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828A80-D12F-859A-E822-35A1D1BB6D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4145492" y="5029199"/>
            <a:ext cx="4265082" cy="17493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DCEFD-92E1-9742-1FFF-CCB448FD0E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63052" y="1083733"/>
            <a:ext cx="2603500" cy="380365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EAB871C-67B3-EBE1-958A-D2AC2FA890BA}"/>
              </a:ext>
            </a:extLst>
          </p:cNvPr>
          <p:cNvCxnSpPr/>
          <p:nvPr/>
        </p:nvCxnSpPr>
        <p:spPr>
          <a:xfrm>
            <a:off x="4066118" y="3217333"/>
            <a:ext cx="108161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7A3B634-781E-F3F8-55E4-C33160C5C017}"/>
              </a:ext>
            </a:extLst>
          </p:cNvPr>
          <p:cNvCxnSpPr>
            <a:cxnSpLocks/>
          </p:cNvCxnSpPr>
          <p:nvPr/>
        </p:nvCxnSpPr>
        <p:spPr>
          <a:xfrm flipV="1">
            <a:off x="6756400" y="3655483"/>
            <a:ext cx="398992" cy="8625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1C99665-012F-3BF1-632D-D7722C135E75}"/>
              </a:ext>
            </a:extLst>
          </p:cNvPr>
          <p:cNvCxnSpPr>
            <a:cxnSpLocks/>
          </p:cNvCxnSpPr>
          <p:nvPr/>
        </p:nvCxnSpPr>
        <p:spPr>
          <a:xfrm flipH="1">
            <a:off x="8220864" y="2083358"/>
            <a:ext cx="669139" cy="66301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7B21B216-5C11-4CBB-ACBB-6C6683C3729E}"/>
              </a:ext>
            </a:extLst>
          </p:cNvPr>
          <p:cNvSpPr txBox="1"/>
          <p:nvPr/>
        </p:nvSpPr>
        <p:spPr>
          <a:xfrm>
            <a:off x="1927695" y="1486982"/>
            <a:ext cx="19663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noProof="0" dirty="0">
                <a:solidFill>
                  <a:srgbClr val="00B050"/>
                </a:solidFill>
              </a:rPr>
              <a:t>MOTIFS DOUBLÉS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85AD1B2-8A6A-4279-DF7C-7F94A620205A}"/>
              </a:ext>
            </a:extLst>
          </p:cNvPr>
          <p:cNvSpPr txBox="1"/>
          <p:nvPr/>
        </p:nvSpPr>
        <p:spPr>
          <a:xfrm>
            <a:off x="4066117" y="4600595"/>
            <a:ext cx="44238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noProof="0" dirty="0">
                <a:solidFill>
                  <a:srgbClr val="FF0000"/>
                </a:solidFill>
              </a:rPr>
              <a:t>⚠️ PLAGES DE CONSULTATION DOUBLÉES ⚠️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68ED76D-7F5A-7855-5246-93A0220D7502}"/>
              </a:ext>
            </a:extLst>
          </p:cNvPr>
          <p:cNvSpPr txBox="1"/>
          <p:nvPr/>
        </p:nvSpPr>
        <p:spPr>
          <a:xfrm>
            <a:off x="9339233" y="622326"/>
            <a:ext cx="22093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b="1" noProof="0" dirty="0">
                <a:solidFill>
                  <a:srgbClr val="0070C0"/>
                </a:solidFill>
              </a:rPr>
              <a:t>CRÉNEAUX DÉDIÉS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555163-C8C7-1A7F-43E7-14DBFAD58B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80953" y="4346713"/>
            <a:ext cx="1099930" cy="1701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E37E2C-59EA-5BF7-CD04-81A101D1C2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8922" y="3856383"/>
            <a:ext cx="205865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10B9F2-54C6-92B8-A9D6-A695EBFA88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23185" y="2959054"/>
            <a:ext cx="2445354" cy="367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61E4B-F0F3-11F7-E1E5-CAD2F3313B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42125" y="4346713"/>
            <a:ext cx="2445354" cy="367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E98F78-6137-8FD3-053E-CF9966867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53948" y="6374296"/>
            <a:ext cx="1842052" cy="357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1EEEC7-6355-EFD3-4614-CB120BD234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78032" y="6353188"/>
            <a:ext cx="2070837" cy="378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31B7A3-D6D2-DF10-2C9C-AB9A2C9798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6069" y="2746375"/>
            <a:ext cx="544165" cy="1701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47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573CD-E1CB-38A8-D13D-F061E8B6A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F6FB6-EAED-E13F-9833-2C78674C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002"/>
            <a:ext cx="10313504" cy="15684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fr-FR" sz="4000" b="1" noProof="0" dirty="0"/>
            </a:br>
            <a:r>
              <a:rPr lang="fr-FR" sz="4000" b="1" noProof="0" dirty="0"/>
              <a:t>Je refuse </a:t>
            </a:r>
            <a:r>
              <a:rPr lang="fr-FR" sz="4000" b="1" dirty="0"/>
              <a:t>(</a:t>
            </a:r>
            <a:r>
              <a:rPr lang="fr-FR" sz="4000" b="1" dirty="0">
                <a:solidFill>
                  <a:srgbClr val="FF0000"/>
                </a:solidFill>
              </a:rPr>
              <a:t>déconseillé</a:t>
            </a:r>
            <a:r>
              <a:rPr lang="fr-FR" sz="4000" b="1" dirty="0"/>
              <a:t>)</a:t>
            </a:r>
            <a:r>
              <a:rPr lang="fr-FR" sz="4000" b="1" noProof="0" dirty="0"/>
              <a:t> ou je ne peux pas faire remonter mes disponibilités automatiquement sur la plateforme nationale du SAS</a:t>
            </a:r>
            <a:br>
              <a:rPr lang="fr-FR" b="1" noProof="0" dirty="0"/>
            </a:br>
            <a:endParaRPr lang="fr-FR" b="1" noProof="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F35142E-1602-6FFC-A940-7401FE51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38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b="1" u="sng" noProof="0" dirty="0"/>
              <a:t>1</a:t>
            </a:r>
            <a:r>
              <a:rPr lang="fr-FR" b="1" u="sng" baseline="30000" noProof="0" dirty="0"/>
              <a:t>ère</a:t>
            </a:r>
            <a:r>
              <a:rPr lang="fr-FR" b="1" u="sng" noProof="0" dirty="0"/>
              <a:t> étape</a:t>
            </a:r>
            <a:r>
              <a:rPr lang="fr-FR" noProof="0" dirty="0"/>
              <a:t> : S’inscrire sur la Plateforme nationale du SAS sur </a:t>
            </a:r>
            <a:r>
              <a:rPr lang="fr-FR" noProof="0" dirty="0">
                <a:solidFill>
                  <a:srgbClr val="00B0F0"/>
                </a:solidFill>
              </a:rPr>
              <a:t>sas.sante.fr</a:t>
            </a:r>
          </a:p>
          <a:p>
            <a:endParaRPr lang="fr-FR" dirty="0">
              <a:solidFill>
                <a:srgbClr val="00B0F0"/>
              </a:solidFill>
            </a:endParaRPr>
          </a:p>
          <a:p>
            <a:r>
              <a:rPr lang="fr-FR" b="1" u="sng" dirty="0"/>
              <a:t>2ème étape</a:t>
            </a:r>
            <a:r>
              <a:rPr lang="fr-FR" dirty="0"/>
              <a:t> : Renseigner les informations complémentaires sur la </a:t>
            </a:r>
            <a:r>
              <a:rPr lang="fr-FR" dirty="0" err="1"/>
              <a:t>plateforme</a:t>
            </a:r>
            <a:r>
              <a:rPr lang="fr-FR" dirty="0"/>
              <a:t> SAS (numéro de téléphone joignable + conditions (ECG, suture ou non, pédiatrie ou non, etc.)). Ces informations ne seront visibles que par le SAS.</a:t>
            </a:r>
          </a:p>
          <a:p>
            <a:endParaRPr lang="fr-FR" noProof="0" dirty="0"/>
          </a:p>
          <a:p>
            <a:r>
              <a:rPr lang="fr-FR" b="1" u="sng" dirty="0"/>
              <a:t>3ème étape</a:t>
            </a:r>
            <a:r>
              <a:rPr lang="fr-FR" dirty="0"/>
              <a:t> : </a:t>
            </a:r>
            <a:r>
              <a:rPr lang="fr-FR" noProof="0" dirty="0"/>
              <a:t>Renseigner des plages sur la </a:t>
            </a:r>
            <a:r>
              <a:rPr lang="fr-FR" noProof="0" dirty="0" err="1"/>
              <a:t>plateforme</a:t>
            </a:r>
            <a:r>
              <a:rPr lang="fr-FR" noProof="0" dirty="0"/>
              <a:t> SAS qui correspondent au moment où l’on peut vous appeler pour vous adresser un patient (sous réserve de disponibilité). La prise de RDV devra être faite par téléphone.</a:t>
            </a:r>
          </a:p>
        </p:txBody>
      </p:sp>
    </p:spTree>
    <p:extLst>
      <p:ext uri="{BB962C8B-B14F-4D97-AF65-F5344CB8AC3E}">
        <p14:creationId xmlns:p14="http://schemas.microsoft.com/office/powerpoint/2010/main" val="267597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79B07C4-6C25-7200-A6AF-E290435C8646}"/>
              </a:ext>
            </a:extLst>
          </p:cNvPr>
          <p:cNvSpPr/>
          <p:nvPr/>
        </p:nvSpPr>
        <p:spPr>
          <a:xfrm>
            <a:off x="715616" y="365125"/>
            <a:ext cx="10972799" cy="1225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33A15B-8338-FE66-85FE-A518A47E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2799" cy="1325563"/>
          </a:xfrm>
        </p:spPr>
        <p:txBody>
          <a:bodyPr>
            <a:normAutofit/>
          </a:bodyPr>
          <a:lstStyle/>
          <a:p>
            <a:r>
              <a:rPr lang="fr-FR" sz="4000" noProof="0" dirty="0"/>
              <a:t>Nos attentes à destination des effecteurs :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EFB146E-4AAA-60BA-EE4E-703C0EAC0595}"/>
              </a:ext>
            </a:extLst>
          </p:cNvPr>
          <p:cNvSpPr/>
          <p:nvPr/>
        </p:nvSpPr>
        <p:spPr>
          <a:xfrm>
            <a:off x="654324" y="1590260"/>
            <a:ext cx="11095382" cy="41943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5072A5-65B1-AF39-0308-002505C6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5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b="1" noProof="0" dirty="0"/>
              <a:t>S’inscrire</a:t>
            </a:r>
            <a:r>
              <a:rPr lang="fr-FR" noProof="0" dirty="0"/>
              <a:t> dans un premier temps </a:t>
            </a:r>
          </a:p>
          <a:p>
            <a:r>
              <a:rPr lang="fr-FR" noProof="0" dirty="0"/>
              <a:t>Nous laisser un </a:t>
            </a:r>
            <a:r>
              <a:rPr lang="fr-FR" b="1" noProof="0" dirty="0"/>
              <a:t>numéro joignable </a:t>
            </a:r>
            <a:r>
              <a:rPr lang="fr-FR" noProof="0" dirty="0"/>
              <a:t>et </a:t>
            </a:r>
            <a:r>
              <a:rPr lang="fr-FR" b="1" noProof="0" dirty="0"/>
              <a:t>renseigner vos conditions </a:t>
            </a:r>
            <a:r>
              <a:rPr lang="fr-FR" noProof="0" dirty="0"/>
              <a:t>dans les infos complémentaires (ECG, suture ou non, pédiatrie ou non, etc.)</a:t>
            </a:r>
          </a:p>
          <a:p>
            <a:endParaRPr lang="fr-FR" b="1" noProof="0" dirty="0"/>
          </a:p>
          <a:p>
            <a:r>
              <a:rPr lang="fr-FR" b="1" noProof="0" dirty="0"/>
              <a:t>Choisir l’une des </a:t>
            </a:r>
            <a:r>
              <a:rPr lang="fr-FR" b="1" dirty="0"/>
              <a:t>trois stratégies suivantes :</a:t>
            </a:r>
          </a:p>
          <a:p>
            <a:pPr lvl="1"/>
            <a:r>
              <a:rPr lang="fr-FR" b="1" noProof="0" dirty="0"/>
              <a:t>Doubler les motifs sur les créneaux</a:t>
            </a:r>
            <a:r>
              <a:rPr lang="fr-FR" noProof="0" dirty="0"/>
              <a:t> que vous souhaitez avec le motif </a:t>
            </a:r>
            <a:r>
              <a:rPr lang="fr-FR" b="1" noProof="0" dirty="0"/>
              <a:t>SNP</a:t>
            </a:r>
            <a:r>
              <a:rPr lang="fr-FR" noProof="0" dirty="0"/>
              <a:t>, sans modification de vos pratiques </a:t>
            </a:r>
            <a:r>
              <a:rPr lang="fr-FR" b="1" noProof="0" dirty="0"/>
              <a:t>(optimale).</a:t>
            </a:r>
          </a:p>
          <a:p>
            <a:pPr lvl="1"/>
            <a:r>
              <a:rPr lang="fr-FR" i="1" u="sng" noProof="0" dirty="0">
                <a:solidFill>
                  <a:srgbClr val="FF0000"/>
                </a:solidFill>
              </a:rPr>
              <a:t>OU</a:t>
            </a:r>
            <a:r>
              <a:rPr lang="fr-FR" i="1" noProof="0" dirty="0"/>
              <a:t> créer 1 à 2 créneaux SNP par semaine, après 11h, sur un moment de la journée le moins contraignant (pause-café, ouverture de courrier, contrôle de bio) : </a:t>
            </a:r>
            <a:r>
              <a:rPr lang="fr-FR" b="1" i="1" u="sng" noProof="0" dirty="0"/>
              <a:t>le créneau mis-à-disposition n’est pas garanti d’être utilisé par le SAS</a:t>
            </a:r>
            <a:r>
              <a:rPr lang="fr-FR" b="1" i="1" dirty="0"/>
              <a:t> </a:t>
            </a:r>
            <a:r>
              <a:rPr lang="fr-FR" b="1" i="1" dirty="0">
                <a:solidFill>
                  <a:srgbClr val="FF0000"/>
                </a:solidFill>
              </a:rPr>
              <a:t>(donc </a:t>
            </a:r>
            <a:r>
              <a:rPr lang="fr-FR" b="1" i="1" noProof="0" dirty="0">
                <a:solidFill>
                  <a:srgbClr val="FF0000"/>
                </a:solidFill>
              </a:rPr>
              <a:t>ne pas allouer plusieurs créneaux à la suite exclusivement pour le SAS</a:t>
            </a:r>
            <a:r>
              <a:rPr lang="fr-FR" b="1" i="1" dirty="0">
                <a:solidFill>
                  <a:srgbClr val="FF0000"/>
                </a:solidFill>
              </a:rPr>
              <a:t>).</a:t>
            </a:r>
          </a:p>
          <a:p>
            <a:pPr lvl="1"/>
            <a:r>
              <a:rPr lang="fr-FR" i="1" u="sng" dirty="0">
                <a:solidFill>
                  <a:srgbClr val="FF0000"/>
                </a:solidFill>
              </a:rPr>
              <a:t>OU</a:t>
            </a:r>
            <a:r>
              <a:rPr lang="fr-FR" b="1" i="1" dirty="0"/>
              <a:t> </a:t>
            </a:r>
            <a:r>
              <a:rPr lang="fr-FR" i="1" dirty="0"/>
              <a:t>si le logiciel éditeur n’est pas interfacé avec la </a:t>
            </a:r>
            <a:r>
              <a:rPr lang="fr-FR" i="1" dirty="0" err="1"/>
              <a:t>plateforme</a:t>
            </a:r>
            <a:r>
              <a:rPr lang="fr-FR" i="1" dirty="0"/>
              <a:t> SAS, mettre un numéro de téléphone à disposition</a:t>
            </a:r>
            <a:endParaRPr lang="fr-FR" i="1" noProof="0" dirty="0"/>
          </a:p>
        </p:txBody>
      </p:sp>
    </p:spTree>
    <p:extLst>
      <p:ext uri="{BB962C8B-B14F-4D97-AF65-F5344CB8AC3E}">
        <p14:creationId xmlns:p14="http://schemas.microsoft.com/office/powerpoint/2010/main" val="82255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A60165-6972-CF24-FC40-D0FA58F6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noProof="0" dirty="0"/>
              <a:t>Contexte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E4B370A-04FB-173C-DFE3-5D339DEB15AC}"/>
              </a:ext>
            </a:extLst>
          </p:cNvPr>
          <p:cNvSpPr/>
          <p:nvPr/>
        </p:nvSpPr>
        <p:spPr>
          <a:xfrm>
            <a:off x="712694" y="4461165"/>
            <a:ext cx="10766612" cy="13255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noProof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L’enjeu : améliorer l'accès aux soins et la réponse médicale globale sur le territoire</a:t>
            </a:r>
            <a:endParaRPr lang="fr-FR" sz="2800" b="1" noProof="0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71869B8-C47B-ED23-6318-B5B80FF66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1690688"/>
            <a:ext cx="10515600" cy="2244003"/>
          </a:xfrm>
        </p:spPr>
        <p:txBody>
          <a:bodyPr>
            <a:normAutofit/>
          </a:bodyPr>
          <a:lstStyle/>
          <a:p>
            <a:r>
              <a:rPr lang="fr-FR" noProof="0" dirty="0">
                <a:effectLst/>
                <a:latin typeface="Helvetica Neue" panose="02000503000000020004" pitchFamily="2" charset="0"/>
              </a:rPr>
              <a:t>Le SAMU enregistre une </a:t>
            </a:r>
            <a:r>
              <a:rPr lang="fr-FR" b="1" noProof="0" dirty="0">
                <a:effectLst/>
                <a:latin typeface="Helvetica Neue" panose="02000503000000020004" pitchFamily="2" charset="0"/>
              </a:rPr>
              <a:t>sollicitation croissante </a:t>
            </a:r>
            <a:r>
              <a:rPr lang="fr-FR" noProof="0" dirty="0">
                <a:effectLst/>
                <a:latin typeface="Helvetica Neue" panose="02000503000000020004" pitchFamily="2" charset="0"/>
              </a:rPr>
              <a:t>et parfois </a:t>
            </a:r>
            <a:r>
              <a:rPr lang="fr-FR" b="1" noProof="0" dirty="0">
                <a:effectLst/>
                <a:latin typeface="Helvetica Neue" panose="02000503000000020004" pitchFamily="2" charset="0"/>
              </a:rPr>
              <a:t>inadaptée</a:t>
            </a:r>
            <a:r>
              <a:rPr lang="fr-FR" noProof="0" dirty="0">
                <a:effectLst/>
                <a:latin typeface="Helvetica Neue" panose="02000503000000020004" pitchFamily="2" charset="0"/>
              </a:rPr>
              <a:t> à une prise en charge hospitalière.</a:t>
            </a:r>
          </a:p>
          <a:p>
            <a:r>
              <a:rPr lang="fr-FR" noProof="0" dirty="0">
                <a:effectLst/>
                <a:latin typeface="Helvetica Neue" panose="02000503000000020004" pitchFamily="2" charset="0"/>
              </a:rPr>
              <a:t>Parallèlement, la médecine de ville fait face à une demande de </a:t>
            </a:r>
            <a:r>
              <a:rPr lang="fr-FR" b="1" noProof="0" dirty="0">
                <a:effectLst/>
                <a:latin typeface="Helvetica Neue" panose="02000503000000020004" pitchFamily="2" charset="0"/>
              </a:rPr>
              <a:t>plus en plus importante </a:t>
            </a:r>
            <a:r>
              <a:rPr lang="fr-FR" noProof="0" dirty="0">
                <a:effectLst/>
                <a:latin typeface="Helvetica Neue" panose="02000503000000020004" pitchFamily="2" charset="0"/>
              </a:rPr>
              <a:t>pour des prises en charge non-programmées.</a:t>
            </a:r>
          </a:p>
        </p:txBody>
      </p:sp>
    </p:spTree>
    <p:extLst>
      <p:ext uri="{BB962C8B-B14F-4D97-AF65-F5344CB8AC3E}">
        <p14:creationId xmlns:p14="http://schemas.microsoft.com/office/powerpoint/2010/main" val="129726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DAEAB0A-EB0E-5471-2250-7433E5B091BD}"/>
              </a:ext>
            </a:extLst>
          </p:cNvPr>
          <p:cNvSpPr/>
          <p:nvPr/>
        </p:nvSpPr>
        <p:spPr>
          <a:xfrm>
            <a:off x="1775012" y="365125"/>
            <a:ext cx="8606117" cy="9257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5C0BE3-6A55-BC3A-80BF-59D162C7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>
            <a:normAutofit/>
          </a:bodyPr>
          <a:lstStyle/>
          <a:p>
            <a:pPr algn="ctr"/>
            <a:r>
              <a:rPr lang="fr-FR" sz="2400" noProof="0" dirty="0">
                <a:effectLst/>
                <a:latin typeface="MyriadPro"/>
              </a:rPr>
              <a:t>LE SERVICE D’ACCÈS AUX SOINS (SAS) : </a:t>
            </a:r>
            <a:r>
              <a:rPr lang="fr-FR" sz="2400" noProof="0" dirty="0">
                <a:latin typeface="MyriadPro"/>
              </a:rPr>
              <a:t> </a:t>
            </a:r>
            <a:r>
              <a:rPr lang="fr-FR" sz="2400" b="1" noProof="0" dirty="0">
                <a:effectLst/>
                <a:latin typeface="MyriadPro"/>
              </a:rPr>
              <a:t>COMMENT ÇA MARCHE ? </a:t>
            </a:r>
            <a:endParaRPr lang="fr-FR" sz="5400" noProof="0" dirty="0">
              <a:effectLst/>
            </a:endParaRPr>
          </a:p>
        </p:txBody>
      </p:sp>
      <p:pic>
        <p:nvPicPr>
          <p:cNvPr id="5" name="Espace réservé du contenu 4" descr="Une image contenant text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1E3AABDE-056A-9DC8-4FA0-E4C692B73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4529" y="1290918"/>
            <a:ext cx="5809130" cy="5229723"/>
          </a:xfrm>
        </p:spPr>
      </p:pic>
    </p:spTree>
    <p:extLst>
      <p:ext uri="{BB962C8B-B14F-4D97-AF65-F5344CB8AC3E}">
        <p14:creationId xmlns:p14="http://schemas.microsoft.com/office/powerpoint/2010/main" val="194510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65EF3C-C943-2615-B7C6-0015F20CB9D4}"/>
              </a:ext>
            </a:extLst>
          </p:cNvPr>
          <p:cNvSpPr/>
          <p:nvPr/>
        </p:nvSpPr>
        <p:spPr>
          <a:xfrm>
            <a:off x="1410269" y="3423312"/>
            <a:ext cx="9314596" cy="466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923021-2329-0EFD-1292-6353CEC17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15" y="2274243"/>
            <a:ext cx="10606585" cy="340612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r-FR" sz="3600" noProof="0" dirty="0"/>
              <a:t>Un patient orienté </a:t>
            </a:r>
            <a:r>
              <a:rPr lang="fr-FR" sz="3600" b="1" u="sng" noProof="0" dirty="0"/>
              <a:t>dans les 48h</a:t>
            </a:r>
            <a:r>
              <a:rPr lang="fr-FR" sz="3600" b="1" noProof="0" dirty="0"/>
              <a:t> </a:t>
            </a:r>
            <a:r>
              <a:rPr lang="fr-FR" sz="3600" noProof="0" dirty="0"/>
              <a:t>par un Opérateur de Soins Non-Programmés (OSNP) sur décision du médecin régulateur pour une </a:t>
            </a:r>
            <a:r>
              <a:rPr lang="fr-FR" sz="3600" b="1" noProof="0" dirty="0"/>
              <a:t>prise en charge ne relevant pas de la filière hospitalière. </a:t>
            </a:r>
            <a:endParaRPr lang="fr-FR" sz="3600" b="1" u="sng" noProof="0" dirty="0">
              <a:solidFill>
                <a:srgbClr val="C55A1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fr-FR" sz="3600" noProof="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fr-FR" sz="3600" noProof="0" dirty="0">
                <a:ea typeface="+mn-lt"/>
                <a:cs typeface="+mn-lt"/>
              </a:rPr>
              <a:t>La consultation effectuée en ville à la demande du SAS est majorée de </a:t>
            </a:r>
            <a:r>
              <a:rPr lang="fr-FR" sz="3600" b="1" noProof="0" dirty="0">
                <a:ea typeface="+mn-lt"/>
                <a:cs typeface="+mn-lt"/>
              </a:rPr>
              <a:t>15 €</a:t>
            </a:r>
            <a:r>
              <a:rPr lang="fr-FR" sz="3600" noProof="0" dirty="0">
                <a:ea typeface="+mn-lt"/>
                <a:cs typeface="+mn-lt"/>
              </a:rPr>
              <a:t>.</a:t>
            </a:r>
            <a:endParaRPr lang="fr-FR" sz="3600" b="1" u="sng" noProof="0" dirty="0">
              <a:solidFill>
                <a:srgbClr val="C55A1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fr-FR" sz="3600" noProof="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sz="3600" noProof="0" dirty="0">
                <a:ea typeface="+mn-lt"/>
                <a:cs typeface="+mn-lt"/>
              </a:rPr>
              <a:t>Les cotations applicables sont les suivantes :</a:t>
            </a:r>
            <a:endParaRPr lang="fr-FR" noProof="0" dirty="0">
              <a:ea typeface="Calibri" panose="020F0502020204030204"/>
              <a:cs typeface="Calibri" panose="020F0502020204030204"/>
            </a:endParaRPr>
          </a:p>
          <a:p>
            <a:r>
              <a:rPr lang="fr-FR" sz="3600" noProof="0" dirty="0">
                <a:ea typeface="+mn-lt"/>
                <a:cs typeface="+mn-lt"/>
              </a:rPr>
              <a:t>Si vous êtes </a:t>
            </a:r>
            <a:r>
              <a:rPr lang="fr-FR" sz="3600" b="1" noProof="0" dirty="0">
                <a:ea typeface="+mn-lt"/>
                <a:cs typeface="+mn-lt"/>
              </a:rPr>
              <a:t>le médecin traitant</a:t>
            </a:r>
            <a:r>
              <a:rPr lang="fr-FR" sz="3600" noProof="0" dirty="0">
                <a:ea typeface="+mn-lt"/>
                <a:cs typeface="+mn-lt"/>
              </a:rPr>
              <a:t> : utilisez la cotation </a:t>
            </a:r>
            <a:r>
              <a:rPr lang="fr-FR" sz="3600" b="1" noProof="0" dirty="0">
                <a:ea typeface="+mn-lt"/>
                <a:cs typeface="+mn-lt"/>
              </a:rPr>
              <a:t>G + MRT</a:t>
            </a:r>
            <a:r>
              <a:rPr lang="fr-FR" sz="3600" noProof="0" dirty="0">
                <a:ea typeface="+mn-lt"/>
                <a:cs typeface="+mn-lt"/>
              </a:rPr>
              <a:t>.</a:t>
            </a:r>
            <a:endParaRPr lang="fr-FR" noProof="0" dirty="0"/>
          </a:p>
          <a:p>
            <a:r>
              <a:rPr lang="fr-FR" sz="3600" noProof="0" dirty="0">
                <a:ea typeface="+mn-lt"/>
                <a:cs typeface="+mn-lt"/>
              </a:rPr>
              <a:t>Si vous n’êtes</a:t>
            </a:r>
            <a:r>
              <a:rPr lang="fr-FR" sz="3600" b="1" noProof="0" dirty="0">
                <a:ea typeface="+mn-lt"/>
                <a:cs typeface="+mn-lt"/>
              </a:rPr>
              <a:t> pas le médecin traitant</a:t>
            </a:r>
            <a:r>
              <a:rPr lang="fr-FR" sz="3600" noProof="0" dirty="0">
                <a:ea typeface="+mn-lt"/>
                <a:cs typeface="+mn-lt"/>
              </a:rPr>
              <a:t> ou si vous êtes un </a:t>
            </a:r>
            <a:r>
              <a:rPr lang="fr-FR" sz="3600" b="1" u="sng" noProof="0" dirty="0">
                <a:solidFill>
                  <a:srgbClr val="00B050"/>
                </a:solidFill>
                <a:ea typeface="+mn-lt"/>
                <a:cs typeface="+mn-lt"/>
              </a:rPr>
              <a:t>autre professionnel de santé</a:t>
            </a:r>
            <a:r>
              <a:rPr lang="fr-FR" sz="3600" u="sng" noProof="0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fr-FR" sz="3600" noProof="0" dirty="0">
                <a:ea typeface="+mn-lt"/>
                <a:cs typeface="+mn-lt"/>
              </a:rPr>
              <a:t>: utilisez la cotation </a:t>
            </a:r>
            <a:r>
              <a:rPr lang="fr-FR" sz="3600" b="1" noProof="0" dirty="0">
                <a:ea typeface="+mn-lt"/>
                <a:cs typeface="+mn-lt"/>
              </a:rPr>
              <a:t>G + SNP</a:t>
            </a:r>
            <a:r>
              <a:rPr lang="fr-FR" sz="3600" noProof="0" dirty="0">
                <a:ea typeface="+mn-lt"/>
                <a:cs typeface="+mn-lt"/>
              </a:rPr>
              <a:t> ou </a:t>
            </a:r>
            <a:r>
              <a:rPr lang="fr-FR" sz="3600" b="1" u="sng" noProof="0" dirty="0">
                <a:solidFill>
                  <a:srgbClr val="00B050"/>
                </a:solidFill>
                <a:ea typeface="+mn-lt"/>
                <a:cs typeface="+mn-lt"/>
              </a:rPr>
              <a:t>C + SNP</a:t>
            </a:r>
            <a:r>
              <a:rPr lang="fr-FR" sz="3600" noProof="0" dirty="0">
                <a:ea typeface="+mn-lt"/>
                <a:cs typeface="+mn-lt"/>
              </a:rPr>
              <a:t>.</a:t>
            </a:r>
            <a:endParaRPr lang="fr-FR" noProof="0" dirty="0">
              <a:ea typeface="Calibri"/>
              <a:cs typeface="Calibri"/>
            </a:endParaRPr>
          </a:p>
          <a:p>
            <a:endParaRPr lang="fr-FR" sz="3600" b="1" noProof="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FFECB97-183D-26C7-6A1D-EB664578A96A}"/>
              </a:ext>
            </a:extLst>
          </p:cNvPr>
          <p:cNvSpPr/>
          <p:nvPr/>
        </p:nvSpPr>
        <p:spPr>
          <a:xfrm>
            <a:off x="277091" y="387927"/>
            <a:ext cx="11076709" cy="11961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noProof="0" dirty="0">
                <a:solidFill>
                  <a:schemeClr val="tx1"/>
                </a:solidFill>
              </a:rPr>
              <a:t>QU’EST-CE QU’UN SOIN NON-PROGRAMMÉ ?</a:t>
            </a:r>
          </a:p>
        </p:txBody>
      </p:sp>
    </p:spTree>
    <p:extLst>
      <p:ext uri="{BB962C8B-B14F-4D97-AF65-F5344CB8AC3E}">
        <p14:creationId xmlns:p14="http://schemas.microsoft.com/office/powerpoint/2010/main" val="424584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image is a map of the ￃﾎle-de-France region, specifically the Hauts-de-Seine department, showing the distribution of 42 general practitioners (GPs) in liberal practice.&#10;&#10;AI-generated content may be incorrect.">
            <a:extLst>
              <a:ext uri="{FF2B5EF4-FFF2-40B4-BE49-F238E27FC236}">
                <a16:creationId xmlns:a16="http://schemas.microsoft.com/office/drawing/2014/main" id="{30F5D6C3-2BD1-702C-98F8-84AADB0ACD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33" r="14048"/>
          <a:stretch>
            <a:fillRect/>
          </a:stretch>
        </p:blipFill>
        <p:spPr>
          <a:xfrm>
            <a:off x="6018305" y="457199"/>
            <a:ext cx="5988425" cy="5943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06ADCA-7BA4-3BD3-5C3D-A87D338F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939233" cy="1749287"/>
          </a:xfrm>
        </p:spPr>
        <p:txBody>
          <a:bodyPr>
            <a:normAutofit/>
          </a:bodyPr>
          <a:lstStyle/>
          <a:p>
            <a:r>
              <a:rPr lang="fr-FR" noProof="0" dirty="0"/>
              <a:t>Effecteurs inscrits sur la PNN SAS et répartition géographique </a:t>
            </a:r>
            <a:r>
              <a:rPr lang="fr-FR" i="1" noProof="0" dirty="0"/>
              <a:t>(</a:t>
            </a:r>
            <a:r>
              <a:rPr lang="fr-FR" i="1" noProof="0"/>
              <a:t>au 06/05/2026)</a:t>
            </a:r>
            <a:endParaRPr lang="fr-FR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50585-C210-1F26-18B4-8CD37100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9212"/>
            <a:ext cx="6939233" cy="3811588"/>
          </a:xfrm>
        </p:spPr>
        <p:txBody>
          <a:bodyPr>
            <a:normAutofit/>
          </a:bodyPr>
          <a:lstStyle/>
          <a:p>
            <a:pPr marL="57150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269</a:t>
            </a:r>
            <a:r>
              <a:rPr lang="fr-FR" sz="2400" dirty="0"/>
              <a:t> professionnels de santé </a:t>
            </a:r>
            <a:r>
              <a:rPr lang="fr-FR" sz="2400" b="1" dirty="0"/>
              <a:t>libéraux</a:t>
            </a:r>
            <a:r>
              <a:rPr lang="fr-FR" sz="2400" dirty="0"/>
              <a:t> dont </a:t>
            </a:r>
            <a:r>
              <a:rPr lang="fr-FR" sz="2400" b="1" dirty="0"/>
              <a:t>208	 médecins généralistes</a:t>
            </a:r>
            <a:endParaRPr lang="fr-FR" sz="2400" dirty="0"/>
          </a:p>
          <a:p>
            <a:pPr marL="285750">
              <a:spcAft>
                <a:spcPts val="600"/>
              </a:spcAft>
              <a:defRPr/>
            </a:pPr>
            <a:endParaRPr lang="fr-FR" sz="2400" b="1" dirty="0"/>
          </a:p>
          <a:p>
            <a:pPr marL="57150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Plus </a:t>
            </a:r>
            <a:r>
              <a:rPr lang="fr-FR" sz="2400" b="1" dirty="0"/>
              <a:t>de 30 structures de soins inscrites (professionnels de santé salariés)</a:t>
            </a:r>
            <a:endParaRPr lang="fr-FR" sz="2400" dirty="0"/>
          </a:p>
          <a:p>
            <a:pPr marL="285750" lvl="0">
              <a:spcBef>
                <a:spcPts val="0"/>
              </a:spcBef>
              <a:spcAft>
                <a:spcPts val="600"/>
              </a:spcAft>
              <a:defRPr/>
            </a:pPr>
            <a:endParaRPr lang="fr-FR" sz="2400" dirty="0"/>
          </a:p>
          <a:p>
            <a:pPr marL="57150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35</a:t>
            </a:r>
            <a:r>
              <a:rPr lang="fr-FR" sz="2400" dirty="0"/>
              <a:t> villes avec au moins un effecteur (libéral ou structure) sur les 36 du département</a:t>
            </a:r>
          </a:p>
        </p:txBody>
      </p:sp>
    </p:spTree>
    <p:extLst>
      <p:ext uri="{BB962C8B-B14F-4D97-AF65-F5344CB8AC3E}">
        <p14:creationId xmlns:p14="http://schemas.microsoft.com/office/powerpoint/2010/main" val="270637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D01D7-245E-6F61-63D2-82846083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36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3BEE3-A10D-465F-D0B9-1E4D9DF8A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62" y="2206487"/>
            <a:ext cx="10534650" cy="35949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7AB5953-DFDB-8142-332D-0047F0ABD9C1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6939233" cy="17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Répartition des décisions SAS et des RDV pris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7CB195-C731-5A95-42C5-53D35EB1BBFB}"/>
              </a:ext>
            </a:extLst>
          </p:cNvPr>
          <p:cNvCxnSpPr/>
          <p:nvPr/>
        </p:nvCxnSpPr>
        <p:spPr>
          <a:xfrm flipV="1">
            <a:off x="4578626" y="2630557"/>
            <a:ext cx="0" cy="26371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E3DECD-B6E3-97B9-9A5B-30F75A44FB30}"/>
              </a:ext>
            </a:extLst>
          </p:cNvPr>
          <p:cNvCxnSpPr/>
          <p:nvPr/>
        </p:nvCxnSpPr>
        <p:spPr>
          <a:xfrm flipV="1">
            <a:off x="9727096" y="2630557"/>
            <a:ext cx="0" cy="26371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0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AF812-9044-DEAD-03EC-510A44A67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817" y="-142434"/>
            <a:ext cx="10515600" cy="1325563"/>
          </a:xfrm>
        </p:spPr>
        <p:txBody>
          <a:bodyPr/>
          <a:lstStyle/>
          <a:p>
            <a:r>
              <a:rPr lang="fr-FR" b="1" noProof="0" dirty="0"/>
              <a:t>Type de patients adressés par le SAS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42FEC9A-06CF-FB3B-0ABC-073212626C90}"/>
              </a:ext>
            </a:extLst>
          </p:cNvPr>
          <p:cNvSpPr/>
          <p:nvPr/>
        </p:nvSpPr>
        <p:spPr>
          <a:xfrm>
            <a:off x="662610" y="1669774"/>
            <a:ext cx="5181599" cy="4797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D5BFFC-9945-A6D7-85C5-DC70570EB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60" y="1825625"/>
            <a:ext cx="4998720" cy="4431984"/>
          </a:xfrm>
        </p:spPr>
        <p:txBody>
          <a:bodyPr>
            <a:normAutofit fontScale="92500"/>
          </a:bodyPr>
          <a:lstStyle/>
          <a:p>
            <a:r>
              <a:rPr lang="fr-FR" noProof="0" dirty="0"/>
              <a:t>Virose simple sans signe de gravité (</a:t>
            </a:r>
            <a:r>
              <a:rPr lang="fr-FR" noProof="0" dirty="0" err="1"/>
              <a:t>Sd</a:t>
            </a:r>
            <a:r>
              <a:rPr lang="fr-FR" noProof="0" dirty="0"/>
              <a:t> grippal, GEA, …)</a:t>
            </a:r>
          </a:p>
          <a:p>
            <a:r>
              <a:rPr lang="fr-FR" noProof="0" dirty="0"/>
              <a:t>Otite, Angine</a:t>
            </a:r>
          </a:p>
          <a:p>
            <a:r>
              <a:rPr lang="fr-FR" noProof="0" dirty="0"/>
              <a:t>Enfant (fièvre isolée)</a:t>
            </a:r>
          </a:p>
          <a:p>
            <a:r>
              <a:rPr lang="fr-FR" noProof="0" dirty="0"/>
              <a:t>Trauma léger selon appétence du médecin (petite suture, entorse, contusion, piqûre)</a:t>
            </a:r>
          </a:p>
          <a:p>
            <a:r>
              <a:rPr lang="fr-FR" noProof="0" dirty="0"/>
              <a:t>Cystite</a:t>
            </a:r>
          </a:p>
          <a:p>
            <a:r>
              <a:rPr lang="fr-FR" noProof="0" dirty="0"/>
              <a:t>Prise en charge antalgique (LCA)</a:t>
            </a:r>
          </a:p>
          <a:p>
            <a:r>
              <a:rPr lang="fr-FR" noProof="0" dirty="0"/>
              <a:t>Etc.</a:t>
            </a:r>
          </a:p>
          <a:p>
            <a:endParaRPr lang="fr-FR" noProof="0" dirty="0"/>
          </a:p>
          <a:p>
            <a:endParaRPr lang="fr-FR" noProof="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53BE5AA-356B-1022-74D4-ABF291B50887}"/>
              </a:ext>
            </a:extLst>
          </p:cNvPr>
          <p:cNvSpPr/>
          <p:nvPr/>
        </p:nvSpPr>
        <p:spPr>
          <a:xfrm>
            <a:off x="6056245" y="1640329"/>
            <a:ext cx="5181599" cy="48956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EC4410-5C46-607D-40CE-102C21E0A0D0}"/>
              </a:ext>
            </a:extLst>
          </p:cNvPr>
          <p:cNvSpPr txBox="1"/>
          <p:nvPr/>
        </p:nvSpPr>
        <p:spPr>
          <a:xfrm>
            <a:off x="6347793" y="1825625"/>
            <a:ext cx="489005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noProof="0" dirty="0"/>
              <a:t>Douleur thoracique, palpitations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noProof="0" dirty="0"/>
              <a:t>Les patients polypathologiques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noProof="0" dirty="0"/>
              <a:t>Les ATCD majeurs (ex: cancer en cours de traitement)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noProof="0" dirty="0"/>
              <a:t>Les patients à pathologie psychiatrique ou renouvellement de traitement psy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noProof="0" dirty="0"/>
              <a:t>Les patients violents verbalement ou instables, angoissés, logorrhéiques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noProof="0" dirty="0"/>
              <a:t>Les traumatismes graves </a:t>
            </a:r>
          </a:p>
          <a:p>
            <a:endParaRPr lang="fr-FR" noProof="0" dirty="0"/>
          </a:p>
        </p:txBody>
      </p:sp>
      <p:pic>
        <p:nvPicPr>
          <p:cNvPr id="11" name="Graphique 10" descr="Signe pouce en haut avec un remplissage uni">
            <a:extLst>
              <a:ext uri="{FF2B5EF4-FFF2-40B4-BE49-F238E27FC236}">
                <a16:creationId xmlns:a16="http://schemas.microsoft.com/office/drawing/2014/main" id="{27D0A616-C7DE-340B-7EB5-7B9B72C559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04053" y="725929"/>
            <a:ext cx="914400" cy="914400"/>
          </a:xfrm>
          <a:prstGeom prst="rect">
            <a:avLst/>
          </a:prstGeom>
        </p:spPr>
      </p:pic>
      <p:pic>
        <p:nvPicPr>
          <p:cNvPr id="15" name="Graphique 14" descr="Pouce en bas avec un remplissage uni">
            <a:extLst>
              <a:ext uri="{FF2B5EF4-FFF2-40B4-BE49-F238E27FC236}">
                <a16:creationId xmlns:a16="http://schemas.microsoft.com/office/drawing/2014/main" id="{6507140A-F10E-0F36-9BA8-39E005BD2F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2366" y="7259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5484A15-F5BC-C56E-C364-45A64119D92C}"/>
              </a:ext>
            </a:extLst>
          </p:cNvPr>
          <p:cNvSpPr/>
          <p:nvPr/>
        </p:nvSpPr>
        <p:spPr>
          <a:xfrm>
            <a:off x="743290" y="473068"/>
            <a:ext cx="10063858" cy="6485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C3C2DE-1BA0-F930-DDB1-F94F888E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20" y="184784"/>
            <a:ext cx="10515600" cy="1325563"/>
          </a:xfrm>
        </p:spPr>
        <p:txBody>
          <a:bodyPr/>
          <a:lstStyle/>
          <a:p>
            <a:r>
              <a:rPr lang="fr-FR" noProof="0" dirty="0"/>
              <a:t>Le Forfait Structure (jusqu’au 31/12/2025) : </a:t>
            </a:r>
          </a:p>
        </p:txBody>
      </p:sp>
      <p:pic>
        <p:nvPicPr>
          <p:cNvPr id="10" name="Espace réservé du contenu 4" descr="Une image contenant texte, Police&#10;&#10;Description générée automatiquement">
            <a:extLst>
              <a:ext uri="{FF2B5EF4-FFF2-40B4-BE49-F238E27FC236}">
                <a16:creationId xmlns:a16="http://schemas.microsoft.com/office/drawing/2014/main" id="{C67A9EE3-6232-8B4D-7ABC-4F568F86D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67" y="1221398"/>
            <a:ext cx="8664388" cy="1501928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7358810-6CFC-DD12-7689-18461FCB198D}"/>
              </a:ext>
            </a:extLst>
          </p:cNvPr>
          <p:cNvSpPr/>
          <p:nvPr/>
        </p:nvSpPr>
        <p:spPr>
          <a:xfrm>
            <a:off x="4041865" y="1418392"/>
            <a:ext cx="3816260" cy="26715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D7EC3EA-B21C-6495-B0A1-57F68DC6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667" y="2723326"/>
            <a:ext cx="887044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0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F59775B-0B44-73D1-13AF-672C186C67DC}"/>
              </a:ext>
            </a:extLst>
          </p:cNvPr>
          <p:cNvSpPr/>
          <p:nvPr/>
        </p:nvSpPr>
        <p:spPr>
          <a:xfrm>
            <a:off x="266212" y="640236"/>
            <a:ext cx="4770784" cy="7204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D226CA-F544-175E-6D63-7C05C6B1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Les cotations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E35B0-1D3F-6745-90A0-424240F31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9511"/>
            <a:ext cx="10515600" cy="8384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noProof="0" dirty="0"/>
              <a:t>Source: p.114 et 115 du Bulletin officiel santé protection social solidarité 2023/1 16 janvier 2023 : </a:t>
            </a:r>
            <a:r>
              <a:rPr lang="fr-FR" noProof="0" dirty="0"/>
              <a:t>https://sante.gouv.fr/fichiers/bo/2023/2023.1.sante.pdf</a:t>
            </a:r>
          </a:p>
        </p:txBody>
      </p:sp>
      <p:pic>
        <p:nvPicPr>
          <p:cNvPr id="5" name="Image 4" descr="Une image contenant texte, Police, capture d’écran, noir et blanc&#10;&#10;Description générée automatiquement">
            <a:extLst>
              <a:ext uri="{FF2B5EF4-FFF2-40B4-BE49-F238E27FC236}">
                <a16:creationId xmlns:a16="http://schemas.microsoft.com/office/drawing/2014/main" id="{B3832BE0-3BD4-41E0-C042-125DD37F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720850"/>
            <a:ext cx="8267880" cy="3294903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74B1D83-8AAA-868F-1F15-7795FEBCD52E}"/>
              </a:ext>
            </a:extLst>
          </p:cNvPr>
          <p:cNvSpPr/>
          <p:nvPr/>
        </p:nvSpPr>
        <p:spPr>
          <a:xfrm>
            <a:off x="4827494" y="2017059"/>
            <a:ext cx="3738282" cy="26894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89DF6AE-54F1-93C6-48FF-AA0BDDCE34D4}"/>
              </a:ext>
            </a:extLst>
          </p:cNvPr>
          <p:cNvSpPr/>
          <p:nvPr/>
        </p:nvSpPr>
        <p:spPr>
          <a:xfrm>
            <a:off x="5661211" y="2447739"/>
            <a:ext cx="1089213" cy="26894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6477826-4EA4-36B6-BB60-13314E3B59EE}"/>
              </a:ext>
            </a:extLst>
          </p:cNvPr>
          <p:cNvSpPr/>
          <p:nvPr/>
        </p:nvSpPr>
        <p:spPr>
          <a:xfrm>
            <a:off x="1922929" y="3327961"/>
            <a:ext cx="7974106" cy="26894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EAD2A95-DFC4-6413-E536-6483BA848250}"/>
              </a:ext>
            </a:extLst>
          </p:cNvPr>
          <p:cNvSpPr/>
          <p:nvPr/>
        </p:nvSpPr>
        <p:spPr>
          <a:xfrm>
            <a:off x="1922929" y="3596902"/>
            <a:ext cx="3469342" cy="26894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9615AF4-7AB1-D893-1DB7-D91448A8336E}"/>
              </a:ext>
            </a:extLst>
          </p:cNvPr>
          <p:cNvSpPr/>
          <p:nvPr/>
        </p:nvSpPr>
        <p:spPr>
          <a:xfrm>
            <a:off x="7440706" y="3596902"/>
            <a:ext cx="2456329" cy="26894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D920352-E804-1BD5-2B14-1A7DF84AE31E}"/>
              </a:ext>
            </a:extLst>
          </p:cNvPr>
          <p:cNvSpPr/>
          <p:nvPr/>
        </p:nvSpPr>
        <p:spPr>
          <a:xfrm>
            <a:off x="1922929" y="3865842"/>
            <a:ext cx="3469342" cy="15482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17E5835-AD2B-E8B4-41C0-5EBCC110FDC2}"/>
              </a:ext>
            </a:extLst>
          </p:cNvPr>
          <p:cNvSpPr/>
          <p:nvPr/>
        </p:nvSpPr>
        <p:spPr>
          <a:xfrm>
            <a:off x="1922928" y="4013760"/>
            <a:ext cx="5365377" cy="19442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CEC2F8E8-0F8A-250D-021E-1A7FE2FA074F}"/>
              </a:ext>
            </a:extLst>
          </p:cNvPr>
          <p:cNvSpPr/>
          <p:nvPr/>
        </p:nvSpPr>
        <p:spPr>
          <a:xfrm>
            <a:off x="5571565" y="4444439"/>
            <a:ext cx="2886635" cy="19442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655E07-0969-E8AB-AF75-AAAE5B617BCC}"/>
              </a:ext>
            </a:extLst>
          </p:cNvPr>
          <p:cNvSpPr txBox="1"/>
          <p:nvPr/>
        </p:nvSpPr>
        <p:spPr>
          <a:xfrm>
            <a:off x="1334954" y="4915159"/>
            <a:ext cx="9150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Cotations applicables de 8h à 20h en semaine et de 8h à 12h le samedi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(hors jours fériés et ponts mobiles ARS)</a:t>
            </a:r>
          </a:p>
        </p:txBody>
      </p:sp>
    </p:spTree>
    <p:extLst>
      <p:ext uri="{BB962C8B-B14F-4D97-AF65-F5344CB8AC3E}">
        <p14:creationId xmlns:p14="http://schemas.microsoft.com/office/powerpoint/2010/main" val="4534457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1057</Words>
  <Application>Microsoft Office PowerPoint</Application>
  <PresentationFormat>Widescreen</PresentationFormat>
  <Paragraphs>138</Paragraphs>
  <Slides>17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Helvetica Neue</vt:lpstr>
      <vt:lpstr>MyriadPro</vt:lpstr>
      <vt:lpstr>Thème Office 2013 – 2022</vt:lpstr>
      <vt:lpstr>Service d’Accès aux Soins des Hauts-de-Seine (SAS 92)</vt:lpstr>
      <vt:lpstr>Contexte</vt:lpstr>
      <vt:lpstr>LE SERVICE D’ACCÈS AUX SOINS (SAS) :  COMMENT ÇA MARCHE ? </vt:lpstr>
      <vt:lpstr>PowerPoint Presentation</vt:lpstr>
      <vt:lpstr>Effecteurs inscrits sur la PNN SAS et répartition géographique (au 06/05/2026)</vt:lpstr>
      <vt:lpstr> </vt:lpstr>
      <vt:lpstr>Type de patients adressés par le SAS</vt:lpstr>
      <vt:lpstr>Le Forfait Structure (jusqu’au 31/12/2025) : </vt:lpstr>
      <vt:lpstr>Les cotations :</vt:lpstr>
      <vt:lpstr>Comment participer au SAS : </vt:lpstr>
      <vt:lpstr> J’accepte de faire remonter mes disponibilités automatiquement sur la plateforme nationale du SAS </vt:lpstr>
      <vt:lpstr>PowerPoint Presentation</vt:lpstr>
      <vt:lpstr>PowerPoint Presentation</vt:lpstr>
      <vt:lpstr>PowerPoint Presentation</vt:lpstr>
      <vt:lpstr>PowerPoint Presentation</vt:lpstr>
      <vt:lpstr> Je refuse (déconseillé) ou je ne peux pas faire remonter mes disponibilités automatiquement sur la plateforme nationale du SAS </vt:lpstr>
      <vt:lpstr>Nos attentes à destination des effecteurs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Webinaire SAS 92.</dc:title>
  <dc:creator>ken lasserre</dc:creator>
  <cp:lastModifiedBy>Guillaume Dewulf</cp:lastModifiedBy>
  <cp:revision>8</cp:revision>
  <dcterms:created xsi:type="dcterms:W3CDTF">2024-05-13T20:57:26Z</dcterms:created>
  <dcterms:modified xsi:type="dcterms:W3CDTF">2026-05-28T14:49:14Z</dcterms:modified>
</cp:coreProperties>
</file>