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6" r:id="rId2"/>
    <p:sldId id="301" r:id="rId3"/>
    <p:sldId id="302" r:id="rId4"/>
    <p:sldId id="303" r:id="rId5"/>
    <p:sldId id="304" r:id="rId6"/>
    <p:sldId id="305" r:id="rId7"/>
    <p:sldId id="307" r:id="rId8"/>
    <p:sldId id="269" r:id="rId9"/>
    <p:sldId id="308" r:id="rId10"/>
    <p:sldId id="275" r:id="rId11"/>
    <p:sldId id="311" r:id="rId12"/>
    <p:sldId id="310" r:id="rId13"/>
    <p:sldId id="312" r:id="rId14"/>
    <p:sldId id="315" r:id="rId15"/>
    <p:sldId id="324" r:id="rId16"/>
    <p:sldId id="314" r:id="rId17"/>
    <p:sldId id="323" r:id="rId18"/>
    <p:sldId id="316" r:id="rId19"/>
    <p:sldId id="276" r:id="rId20"/>
    <p:sldId id="317" r:id="rId21"/>
    <p:sldId id="319" r:id="rId22"/>
    <p:sldId id="320" r:id="rId23"/>
    <p:sldId id="321" r:id="rId24"/>
    <p:sldId id="322" r:id="rId25"/>
    <p:sldId id="331" r:id="rId26"/>
    <p:sldId id="332" r:id="rId27"/>
    <p:sldId id="333" r:id="rId28"/>
    <p:sldId id="335" r:id="rId29"/>
    <p:sldId id="334" r:id="rId30"/>
    <p:sldId id="329" r:id="rId31"/>
  </p:sldIdLst>
  <p:sldSz cx="9144000" cy="6858000" type="screen4x3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fragile</c:v>
                </c:pt>
              </c:strCache>
            </c:strRef>
          </c:tx>
          <c:invertIfNegative val="0"/>
          <c:cat>
            <c:strRef>
              <c:f>Feuil1!$A$2:$A$4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&gt;85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</c:v>
                </c:pt>
                <c:pt idx="1">
                  <c:v>10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0B-4310-B9EE-DE70C47B6CC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Intermédiaire</c:v>
                </c:pt>
              </c:strCache>
            </c:strRef>
          </c:tx>
          <c:invertIfNegative val="0"/>
          <c:cat>
            <c:strRef>
              <c:f>Feuil1!$A$2:$A$4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&gt;85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45</c:v>
                </c:pt>
                <c:pt idx="1">
                  <c:v>50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0B-4310-B9EE-DE70C47B6CC8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Feuil1!$A$2:$A$4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&gt;85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52</c:v>
                </c:pt>
                <c:pt idx="1">
                  <c:v>40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0B-4310-B9EE-DE70C47B6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078016"/>
        <c:axId val="138420992"/>
      </c:barChart>
      <c:catAx>
        <c:axId val="1330780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38420992"/>
        <c:crosses val="autoZero"/>
        <c:auto val="1"/>
        <c:lblAlgn val="ctr"/>
        <c:lblOffset val="100"/>
        <c:noMultiLvlLbl val="0"/>
      </c:catAx>
      <c:valAx>
        <c:axId val="1384209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330780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admission en institution pour 100 personnes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numRef>
              <c:f>Feuil1!$A$2:$A$14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cat>
          <c:val>
            <c:numRef>
              <c:f>Feuil1!$B$2:$B$14</c:f>
              <c:numCache>
                <c:formatCode>General</c:formatCode>
                <c:ptCount val="13"/>
                <c:pt idx="0">
                  <c:v>19.600000000000001</c:v>
                </c:pt>
                <c:pt idx="1">
                  <c:v>22.5</c:v>
                </c:pt>
                <c:pt idx="2">
                  <c:v>12.8</c:v>
                </c:pt>
                <c:pt idx="3">
                  <c:v>17.5</c:v>
                </c:pt>
                <c:pt idx="4">
                  <c:v>11.6</c:v>
                </c:pt>
                <c:pt idx="5">
                  <c:v>10.199999999999999</c:v>
                </c:pt>
                <c:pt idx="6">
                  <c:v>6</c:v>
                </c:pt>
                <c:pt idx="7">
                  <c:v>7.2</c:v>
                </c:pt>
                <c:pt idx="8">
                  <c:v>4.5999999999999996</c:v>
                </c:pt>
                <c:pt idx="9">
                  <c:v>4.8</c:v>
                </c:pt>
                <c:pt idx="10">
                  <c:v>2.7</c:v>
                </c:pt>
                <c:pt idx="11">
                  <c:v>0.8</c:v>
                </c:pt>
                <c:pt idx="1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3D-4EE8-A560-2BDD89E6A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1678592"/>
        <c:axId val="221680384"/>
      </c:barChart>
      <c:catAx>
        <c:axId val="22167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1680384"/>
        <c:crosses val="autoZero"/>
        <c:auto val="1"/>
        <c:lblAlgn val="ctr"/>
        <c:lblOffset val="100"/>
        <c:noMultiLvlLbl val="0"/>
      </c:catAx>
      <c:valAx>
        <c:axId val="221680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1678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08C945-EC30-451C-BCC0-A9BE68C0CFAC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B3EDA6B3-F12F-472C-A409-6610C13556F2}">
      <dgm:prSet phldrT="[Texte]"/>
      <dgm:spPr/>
      <dgm:t>
        <a:bodyPr/>
        <a:lstStyle/>
        <a:p>
          <a:r>
            <a:rPr lang="fr-FR" dirty="0">
              <a:latin typeface="+mj-lt"/>
            </a:rPr>
            <a:t>Robuste</a:t>
          </a:r>
        </a:p>
      </dgm:t>
    </dgm:pt>
    <dgm:pt modelId="{09238F48-172C-4738-A0F2-F6512E08D733}" type="parTrans" cxnId="{26012F7A-BF1A-4F3B-A7A8-576808AE8D18}">
      <dgm:prSet/>
      <dgm:spPr/>
      <dgm:t>
        <a:bodyPr/>
        <a:lstStyle/>
        <a:p>
          <a:endParaRPr lang="fr-FR"/>
        </a:p>
      </dgm:t>
    </dgm:pt>
    <dgm:pt modelId="{58009BB6-5786-4332-9E39-3D8A225AE836}" type="sibTrans" cxnId="{26012F7A-BF1A-4F3B-A7A8-576808AE8D18}">
      <dgm:prSet/>
      <dgm:spPr/>
      <dgm:t>
        <a:bodyPr/>
        <a:lstStyle/>
        <a:p>
          <a:endParaRPr lang="fr-FR"/>
        </a:p>
      </dgm:t>
    </dgm:pt>
    <dgm:pt modelId="{F86EFD3A-47F9-474A-9FFB-8F13BEBA3203}">
      <dgm:prSet phldrT="[Texte]"/>
      <dgm:spPr/>
      <dgm:t>
        <a:bodyPr/>
        <a:lstStyle/>
        <a:p>
          <a:r>
            <a:rPr lang="fr-FR" dirty="0">
              <a:latin typeface="+mj-lt"/>
            </a:rPr>
            <a:t>Fragile</a:t>
          </a:r>
        </a:p>
      </dgm:t>
    </dgm:pt>
    <dgm:pt modelId="{B4133028-A9D9-47C7-B08E-3F5C81F1E59D}" type="parTrans" cxnId="{1BA1A691-2F13-45DD-B0B8-9933F1793F37}">
      <dgm:prSet/>
      <dgm:spPr/>
      <dgm:t>
        <a:bodyPr/>
        <a:lstStyle/>
        <a:p>
          <a:endParaRPr lang="fr-FR"/>
        </a:p>
      </dgm:t>
    </dgm:pt>
    <dgm:pt modelId="{2606F5D0-8D68-46D8-9462-118FDD6E1ACC}" type="sibTrans" cxnId="{1BA1A691-2F13-45DD-B0B8-9933F1793F37}">
      <dgm:prSet/>
      <dgm:spPr/>
      <dgm:t>
        <a:bodyPr/>
        <a:lstStyle/>
        <a:p>
          <a:endParaRPr lang="fr-FR"/>
        </a:p>
      </dgm:t>
    </dgm:pt>
    <dgm:pt modelId="{36B51AE6-5A73-43B6-AF21-53D3353E108E}">
      <dgm:prSet phldrT="[Texte]"/>
      <dgm:spPr/>
      <dgm:t>
        <a:bodyPr/>
        <a:lstStyle/>
        <a:p>
          <a:r>
            <a:rPr lang="fr-FR" dirty="0">
              <a:latin typeface="+mj-lt"/>
            </a:rPr>
            <a:t>Dépendant</a:t>
          </a:r>
        </a:p>
      </dgm:t>
    </dgm:pt>
    <dgm:pt modelId="{17776702-CD00-44A9-B70E-2EBCC5FF2A8A}" type="parTrans" cxnId="{B95372BD-7FF5-4502-993C-9163E8B40E9A}">
      <dgm:prSet/>
      <dgm:spPr/>
      <dgm:t>
        <a:bodyPr/>
        <a:lstStyle/>
        <a:p>
          <a:endParaRPr lang="fr-FR"/>
        </a:p>
      </dgm:t>
    </dgm:pt>
    <dgm:pt modelId="{A7CDFA80-5E78-4600-9099-451BFDDEB951}" type="sibTrans" cxnId="{B95372BD-7FF5-4502-993C-9163E8B40E9A}">
      <dgm:prSet/>
      <dgm:spPr/>
      <dgm:t>
        <a:bodyPr/>
        <a:lstStyle/>
        <a:p>
          <a:endParaRPr lang="fr-FR"/>
        </a:p>
      </dgm:t>
    </dgm:pt>
    <dgm:pt modelId="{C188DE43-1B7D-4738-A9DD-CB5FD8FB9036}" type="pres">
      <dgm:prSet presAssocID="{7F08C945-EC30-451C-BCC0-A9BE68C0CFAC}" presName="CompostProcess" presStyleCnt="0">
        <dgm:presLayoutVars>
          <dgm:dir/>
          <dgm:resizeHandles val="exact"/>
        </dgm:presLayoutVars>
      </dgm:prSet>
      <dgm:spPr/>
    </dgm:pt>
    <dgm:pt modelId="{7B526043-6083-425A-8D91-6CF12739900B}" type="pres">
      <dgm:prSet presAssocID="{7F08C945-EC30-451C-BCC0-A9BE68C0CFAC}" presName="arrow" presStyleLbl="bgShp" presStyleIdx="0" presStyleCnt="1" custLinFactNeighborX="-440" custLinFactNeighborY="-418"/>
      <dgm:spPr/>
    </dgm:pt>
    <dgm:pt modelId="{BC9A83FB-4E76-4B01-AAB3-29C3AE02BF94}" type="pres">
      <dgm:prSet presAssocID="{7F08C945-EC30-451C-BCC0-A9BE68C0CFAC}" presName="linearProcess" presStyleCnt="0"/>
      <dgm:spPr/>
    </dgm:pt>
    <dgm:pt modelId="{151D2EBF-CF6B-4B78-AD9E-D143E29959EE}" type="pres">
      <dgm:prSet presAssocID="{B3EDA6B3-F12F-472C-A409-6610C13556F2}" presName="textNode" presStyleLbl="node1" presStyleIdx="0" presStyleCnt="3">
        <dgm:presLayoutVars>
          <dgm:bulletEnabled val="1"/>
        </dgm:presLayoutVars>
      </dgm:prSet>
      <dgm:spPr/>
    </dgm:pt>
    <dgm:pt modelId="{2F89E55F-36A5-4008-AA3F-3E9F464804CD}" type="pres">
      <dgm:prSet presAssocID="{58009BB6-5786-4332-9E39-3D8A225AE836}" presName="sibTrans" presStyleCnt="0"/>
      <dgm:spPr/>
    </dgm:pt>
    <dgm:pt modelId="{E58FD5E4-BE51-4899-B1DE-678C79928E8D}" type="pres">
      <dgm:prSet presAssocID="{F86EFD3A-47F9-474A-9FFB-8F13BEBA3203}" presName="textNode" presStyleLbl="node1" presStyleIdx="1" presStyleCnt="3">
        <dgm:presLayoutVars>
          <dgm:bulletEnabled val="1"/>
        </dgm:presLayoutVars>
      </dgm:prSet>
      <dgm:spPr/>
    </dgm:pt>
    <dgm:pt modelId="{1EDF3A0D-BC25-4244-8174-FBEF2A419F6B}" type="pres">
      <dgm:prSet presAssocID="{2606F5D0-8D68-46D8-9462-118FDD6E1ACC}" presName="sibTrans" presStyleCnt="0"/>
      <dgm:spPr/>
    </dgm:pt>
    <dgm:pt modelId="{8DE93826-2EDB-450B-B7B6-BEB32C871AB6}" type="pres">
      <dgm:prSet presAssocID="{36B51AE6-5A73-43B6-AF21-53D3353E108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47F6627-6DA7-4185-8876-BF6799CF5B07}" type="presOf" srcId="{36B51AE6-5A73-43B6-AF21-53D3353E108E}" destId="{8DE93826-2EDB-450B-B7B6-BEB32C871AB6}" srcOrd="0" destOrd="0" presId="urn:microsoft.com/office/officeart/2005/8/layout/hProcess9"/>
    <dgm:cxn modelId="{5694DA2B-B171-4F5D-8697-7D4C5439A312}" type="presOf" srcId="{7F08C945-EC30-451C-BCC0-A9BE68C0CFAC}" destId="{C188DE43-1B7D-4738-A9DD-CB5FD8FB9036}" srcOrd="0" destOrd="0" presId="urn:microsoft.com/office/officeart/2005/8/layout/hProcess9"/>
    <dgm:cxn modelId="{26012F7A-BF1A-4F3B-A7A8-576808AE8D18}" srcId="{7F08C945-EC30-451C-BCC0-A9BE68C0CFAC}" destId="{B3EDA6B3-F12F-472C-A409-6610C13556F2}" srcOrd="0" destOrd="0" parTransId="{09238F48-172C-4738-A0F2-F6512E08D733}" sibTransId="{58009BB6-5786-4332-9E39-3D8A225AE836}"/>
    <dgm:cxn modelId="{1BA1A691-2F13-45DD-B0B8-9933F1793F37}" srcId="{7F08C945-EC30-451C-BCC0-A9BE68C0CFAC}" destId="{F86EFD3A-47F9-474A-9FFB-8F13BEBA3203}" srcOrd="1" destOrd="0" parTransId="{B4133028-A9D9-47C7-B08E-3F5C81F1E59D}" sibTransId="{2606F5D0-8D68-46D8-9462-118FDD6E1ACC}"/>
    <dgm:cxn modelId="{C194FB91-3C2C-4249-9A1C-3C95742EBC12}" type="presOf" srcId="{F86EFD3A-47F9-474A-9FFB-8F13BEBA3203}" destId="{E58FD5E4-BE51-4899-B1DE-678C79928E8D}" srcOrd="0" destOrd="0" presId="urn:microsoft.com/office/officeart/2005/8/layout/hProcess9"/>
    <dgm:cxn modelId="{B95372BD-7FF5-4502-993C-9163E8B40E9A}" srcId="{7F08C945-EC30-451C-BCC0-A9BE68C0CFAC}" destId="{36B51AE6-5A73-43B6-AF21-53D3353E108E}" srcOrd="2" destOrd="0" parTransId="{17776702-CD00-44A9-B70E-2EBCC5FF2A8A}" sibTransId="{A7CDFA80-5E78-4600-9099-451BFDDEB951}"/>
    <dgm:cxn modelId="{642FAEF8-49B3-4976-98C0-BD3C44631AFA}" type="presOf" srcId="{B3EDA6B3-F12F-472C-A409-6610C13556F2}" destId="{151D2EBF-CF6B-4B78-AD9E-D143E29959EE}" srcOrd="0" destOrd="0" presId="urn:microsoft.com/office/officeart/2005/8/layout/hProcess9"/>
    <dgm:cxn modelId="{B76B7386-F6CA-42AE-A8EB-074F66AFECEE}" type="presParOf" srcId="{C188DE43-1B7D-4738-A9DD-CB5FD8FB9036}" destId="{7B526043-6083-425A-8D91-6CF12739900B}" srcOrd="0" destOrd="0" presId="urn:microsoft.com/office/officeart/2005/8/layout/hProcess9"/>
    <dgm:cxn modelId="{F8E79F8B-9A78-4273-8E3D-FD9734CF65CF}" type="presParOf" srcId="{C188DE43-1B7D-4738-A9DD-CB5FD8FB9036}" destId="{BC9A83FB-4E76-4B01-AAB3-29C3AE02BF94}" srcOrd="1" destOrd="0" presId="urn:microsoft.com/office/officeart/2005/8/layout/hProcess9"/>
    <dgm:cxn modelId="{8D63266E-DD20-4503-8840-629B73E9CDFB}" type="presParOf" srcId="{BC9A83FB-4E76-4B01-AAB3-29C3AE02BF94}" destId="{151D2EBF-CF6B-4B78-AD9E-D143E29959EE}" srcOrd="0" destOrd="0" presId="urn:microsoft.com/office/officeart/2005/8/layout/hProcess9"/>
    <dgm:cxn modelId="{D68424D0-C621-435D-9366-7A646D47E168}" type="presParOf" srcId="{BC9A83FB-4E76-4B01-AAB3-29C3AE02BF94}" destId="{2F89E55F-36A5-4008-AA3F-3E9F464804CD}" srcOrd="1" destOrd="0" presId="urn:microsoft.com/office/officeart/2005/8/layout/hProcess9"/>
    <dgm:cxn modelId="{9FF8F76A-D904-487A-B7B8-D9F6DBA44B49}" type="presParOf" srcId="{BC9A83FB-4E76-4B01-AAB3-29C3AE02BF94}" destId="{E58FD5E4-BE51-4899-B1DE-678C79928E8D}" srcOrd="2" destOrd="0" presId="urn:microsoft.com/office/officeart/2005/8/layout/hProcess9"/>
    <dgm:cxn modelId="{1F5E44F6-7731-4DA5-A0F6-B71EC5A2ADF3}" type="presParOf" srcId="{BC9A83FB-4E76-4B01-AAB3-29C3AE02BF94}" destId="{1EDF3A0D-BC25-4244-8174-FBEF2A419F6B}" srcOrd="3" destOrd="0" presId="urn:microsoft.com/office/officeart/2005/8/layout/hProcess9"/>
    <dgm:cxn modelId="{A4C48675-74BA-40F2-A861-51E636936C3A}" type="presParOf" srcId="{BC9A83FB-4E76-4B01-AAB3-29C3AE02BF94}" destId="{8DE93826-2EDB-450B-B7B6-BEB32C871AB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CDD22A-6C6E-4F27-8981-DE6F2BF665E9}" type="doc">
      <dgm:prSet loTypeId="urn:microsoft.com/office/officeart/2005/8/layout/chevron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EE96473E-52BA-40FF-A57E-428E184A7504}">
      <dgm:prSet phldrT="[Texte]" phldr="1"/>
      <dgm:spPr/>
      <dgm:t>
        <a:bodyPr/>
        <a:lstStyle/>
        <a:p>
          <a:endParaRPr lang="fr-FR" dirty="0"/>
        </a:p>
      </dgm:t>
    </dgm:pt>
    <dgm:pt modelId="{64CBDD93-6BA0-4D4D-929F-F0CDAAC373E6}" type="parTrans" cxnId="{71483A6E-D86D-4436-8250-91DBA872AB54}">
      <dgm:prSet/>
      <dgm:spPr/>
      <dgm:t>
        <a:bodyPr/>
        <a:lstStyle/>
        <a:p>
          <a:endParaRPr lang="fr-FR"/>
        </a:p>
      </dgm:t>
    </dgm:pt>
    <dgm:pt modelId="{37BE5706-3C0C-4A47-ADA3-E358DB468C54}" type="sibTrans" cxnId="{71483A6E-D86D-4436-8250-91DBA872AB54}">
      <dgm:prSet/>
      <dgm:spPr/>
      <dgm:t>
        <a:bodyPr/>
        <a:lstStyle/>
        <a:p>
          <a:endParaRPr lang="fr-FR"/>
        </a:p>
      </dgm:t>
    </dgm:pt>
    <dgm:pt modelId="{AB5B42A9-ECA3-4CFD-AB93-0529CF79CD3C}">
      <dgm:prSet phldrT="[Texte]"/>
      <dgm:spPr/>
      <dgm:t>
        <a:bodyPr/>
        <a:lstStyle/>
        <a:p>
          <a:r>
            <a:rPr lang="fr-FR" dirty="0">
              <a:latin typeface="+mj-lt"/>
            </a:rPr>
            <a:t>Masse musculaire </a:t>
          </a:r>
          <a:r>
            <a:rPr lang="fr-FR" dirty="0" err="1">
              <a:latin typeface="+mj-lt"/>
            </a:rPr>
            <a:t>sarcopénie</a:t>
          </a:r>
          <a:endParaRPr lang="fr-FR" dirty="0">
            <a:latin typeface="+mj-lt"/>
          </a:endParaRPr>
        </a:p>
      </dgm:t>
    </dgm:pt>
    <dgm:pt modelId="{A1726199-41DB-44CD-BAF7-40A2F950D24C}" type="parTrans" cxnId="{14E47284-726D-4AB7-A84C-5073C1F460AF}">
      <dgm:prSet/>
      <dgm:spPr/>
      <dgm:t>
        <a:bodyPr/>
        <a:lstStyle/>
        <a:p>
          <a:endParaRPr lang="fr-FR"/>
        </a:p>
      </dgm:t>
    </dgm:pt>
    <dgm:pt modelId="{8115885D-0548-4979-8003-E6D3AAB23A3D}" type="sibTrans" cxnId="{14E47284-726D-4AB7-A84C-5073C1F460AF}">
      <dgm:prSet/>
      <dgm:spPr/>
      <dgm:t>
        <a:bodyPr/>
        <a:lstStyle/>
        <a:p>
          <a:endParaRPr lang="fr-FR"/>
        </a:p>
      </dgm:t>
    </dgm:pt>
    <dgm:pt modelId="{398CC370-6854-4622-857D-D57BF0CC75C4}">
      <dgm:prSet phldrT="[Texte]" phldr="1"/>
      <dgm:spPr/>
      <dgm:t>
        <a:bodyPr/>
        <a:lstStyle/>
        <a:p>
          <a:endParaRPr lang="fr-FR" dirty="0"/>
        </a:p>
      </dgm:t>
    </dgm:pt>
    <dgm:pt modelId="{888308F6-7713-4C8E-9664-1FF1BCB6BCFD}" type="parTrans" cxnId="{F070337C-F00F-42CF-874B-92CC85F056CE}">
      <dgm:prSet/>
      <dgm:spPr/>
      <dgm:t>
        <a:bodyPr/>
        <a:lstStyle/>
        <a:p>
          <a:endParaRPr lang="fr-FR"/>
        </a:p>
      </dgm:t>
    </dgm:pt>
    <dgm:pt modelId="{B957F204-41D8-49EF-B961-E31A1C5C893E}" type="sibTrans" cxnId="{F070337C-F00F-42CF-874B-92CC85F056CE}">
      <dgm:prSet/>
      <dgm:spPr/>
      <dgm:t>
        <a:bodyPr/>
        <a:lstStyle/>
        <a:p>
          <a:endParaRPr lang="fr-FR"/>
        </a:p>
      </dgm:t>
    </dgm:pt>
    <dgm:pt modelId="{0C439956-95A9-44AD-930E-E642F2CFE3A5}">
      <dgm:prSet phldrT="[Texte]"/>
      <dgm:spPr/>
      <dgm:t>
        <a:bodyPr/>
        <a:lstStyle/>
        <a:p>
          <a:r>
            <a:rPr lang="fr-FR" dirty="0">
              <a:latin typeface="+mj-lt"/>
            </a:rPr>
            <a:t>Déficience baisse de force musculaire (force puissance endurance équilibre composition corporelle hormones</a:t>
          </a:r>
        </a:p>
      </dgm:t>
    </dgm:pt>
    <dgm:pt modelId="{AFA65B69-ED26-4941-933E-8F6BD92E82BD}" type="parTrans" cxnId="{5C2147DB-8C79-4BEA-B124-BAC71B664271}">
      <dgm:prSet/>
      <dgm:spPr/>
      <dgm:t>
        <a:bodyPr/>
        <a:lstStyle/>
        <a:p>
          <a:endParaRPr lang="fr-FR"/>
        </a:p>
      </dgm:t>
    </dgm:pt>
    <dgm:pt modelId="{EACADA54-7D01-44B7-8205-A18878874ED5}" type="sibTrans" cxnId="{5C2147DB-8C79-4BEA-B124-BAC71B664271}">
      <dgm:prSet/>
      <dgm:spPr/>
      <dgm:t>
        <a:bodyPr/>
        <a:lstStyle/>
        <a:p>
          <a:endParaRPr lang="fr-FR"/>
        </a:p>
      </dgm:t>
    </dgm:pt>
    <dgm:pt modelId="{4DE2DA01-6D96-4155-8216-E68F2FFD1E42}">
      <dgm:prSet phldrT="[Texte]" phldr="1"/>
      <dgm:spPr/>
      <dgm:t>
        <a:bodyPr/>
        <a:lstStyle/>
        <a:p>
          <a:endParaRPr lang="fr-FR" dirty="0"/>
        </a:p>
      </dgm:t>
    </dgm:pt>
    <dgm:pt modelId="{26F1B054-7E91-4700-852E-C3DA027174A1}" type="parTrans" cxnId="{847FC0AD-CF1F-4827-8FFB-E2C4AF461215}">
      <dgm:prSet/>
      <dgm:spPr/>
      <dgm:t>
        <a:bodyPr/>
        <a:lstStyle/>
        <a:p>
          <a:endParaRPr lang="fr-FR"/>
        </a:p>
      </dgm:t>
    </dgm:pt>
    <dgm:pt modelId="{25DE9BE0-6293-4EAF-A55B-C51BC2421054}" type="sibTrans" cxnId="{847FC0AD-CF1F-4827-8FFB-E2C4AF461215}">
      <dgm:prSet/>
      <dgm:spPr/>
      <dgm:t>
        <a:bodyPr/>
        <a:lstStyle/>
        <a:p>
          <a:endParaRPr lang="fr-FR"/>
        </a:p>
      </dgm:t>
    </dgm:pt>
    <dgm:pt modelId="{80D7C50C-6192-4782-9BDE-F4AD9A19640C}">
      <dgm:prSet phldrT="[Texte]"/>
      <dgm:spPr/>
      <dgm:t>
        <a:bodyPr/>
        <a:lstStyle/>
        <a:p>
          <a:r>
            <a:rPr lang="fr-FR" dirty="0">
              <a:latin typeface="+mj-lt"/>
            </a:rPr>
            <a:t>Limitation fonctionnelle (vitesse de marche se lever d’une chaise, soulever un objet tenir en équilibre parcourir une distance monter un escalier)</a:t>
          </a:r>
        </a:p>
      </dgm:t>
    </dgm:pt>
    <dgm:pt modelId="{3EC8587E-4851-43AD-81C1-C77FDFF878D2}" type="parTrans" cxnId="{F6CE4CDA-C61F-4E4E-960C-B2D2BD64AB5B}">
      <dgm:prSet/>
      <dgm:spPr/>
      <dgm:t>
        <a:bodyPr/>
        <a:lstStyle/>
        <a:p>
          <a:endParaRPr lang="fr-FR"/>
        </a:p>
      </dgm:t>
    </dgm:pt>
    <dgm:pt modelId="{2EFC0EC4-06D1-48C6-83B0-46EF1ADEE86B}" type="sibTrans" cxnId="{F6CE4CDA-C61F-4E4E-960C-B2D2BD64AB5B}">
      <dgm:prSet/>
      <dgm:spPr/>
      <dgm:t>
        <a:bodyPr/>
        <a:lstStyle/>
        <a:p>
          <a:endParaRPr lang="fr-FR"/>
        </a:p>
      </dgm:t>
    </dgm:pt>
    <dgm:pt modelId="{E94425A6-DB49-493B-9AD3-E1ADF14D6336}">
      <dgm:prSet/>
      <dgm:spPr/>
      <dgm:t>
        <a:bodyPr/>
        <a:lstStyle/>
        <a:p>
          <a:endParaRPr lang="fr-FR"/>
        </a:p>
      </dgm:t>
    </dgm:pt>
    <dgm:pt modelId="{603342DE-6601-452B-AEBD-C15EAB79AA7F}" type="parTrans" cxnId="{D13D43FC-E90E-4CC3-B7AE-62868E0042D4}">
      <dgm:prSet/>
      <dgm:spPr/>
      <dgm:t>
        <a:bodyPr/>
        <a:lstStyle/>
        <a:p>
          <a:endParaRPr lang="fr-FR"/>
        </a:p>
      </dgm:t>
    </dgm:pt>
    <dgm:pt modelId="{B5FC005D-B5CD-4352-89DA-661B3ACDD80F}" type="sibTrans" cxnId="{D13D43FC-E90E-4CC3-B7AE-62868E0042D4}">
      <dgm:prSet/>
      <dgm:spPr/>
      <dgm:t>
        <a:bodyPr/>
        <a:lstStyle/>
        <a:p>
          <a:endParaRPr lang="fr-FR"/>
        </a:p>
      </dgm:t>
    </dgm:pt>
    <dgm:pt modelId="{10F6A5C4-96F4-4533-B14A-426D6B2EC8A9}">
      <dgm:prSet/>
      <dgm:spPr/>
      <dgm:t>
        <a:bodyPr/>
        <a:lstStyle/>
        <a:p>
          <a:r>
            <a:rPr lang="fr-FR" dirty="0">
              <a:latin typeface="+mj-lt"/>
            </a:rPr>
            <a:t>Dépendance</a:t>
          </a:r>
        </a:p>
      </dgm:t>
    </dgm:pt>
    <dgm:pt modelId="{6EF1516A-07CC-4E8D-AC0B-C815722D932B}" type="parTrans" cxnId="{1CA3A6A9-77A6-40E0-A839-5A67CDB536D4}">
      <dgm:prSet/>
      <dgm:spPr/>
      <dgm:t>
        <a:bodyPr/>
        <a:lstStyle/>
        <a:p>
          <a:endParaRPr lang="fr-FR"/>
        </a:p>
      </dgm:t>
    </dgm:pt>
    <dgm:pt modelId="{E7FBD609-EE7E-489B-917C-56750816518C}" type="sibTrans" cxnId="{1CA3A6A9-77A6-40E0-A839-5A67CDB536D4}">
      <dgm:prSet/>
      <dgm:spPr/>
      <dgm:t>
        <a:bodyPr/>
        <a:lstStyle/>
        <a:p>
          <a:endParaRPr lang="fr-FR"/>
        </a:p>
      </dgm:t>
    </dgm:pt>
    <dgm:pt modelId="{C5480C37-3837-4AFD-9E68-8ECC1B1DBB0A}">
      <dgm:prSet phldrT="[Texte]"/>
      <dgm:spPr/>
      <dgm:t>
        <a:bodyPr/>
        <a:lstStyle/>
        <a:p>
          <a:r>
            <a:rPr lang="fr-FR" b="1" i="1" dirty="0">
              <a:latin typeface="+mj-lt"/>
            </a:rPr>
            <a:t>Test de marche, appui </a:t>
          </a:r>
          <a:r>
            <a:rPr lang="fr-FR" b="1" i="1" dirty="0" err="1">
              <a:latin typeface="+mj-lt"/>
            </a:rPr>
            <a:t>monopodal</a:t>
          </a:r>
          <a:r>
            <a:rPr lang="fr-FR" b="1" i="1" dirty="0">
              <a:latin typeface="+mj-lt"/>
            </a:rPr>
            <a:t>, force de préhension force des MI, vitesse de marche </a:t>
          </a:r>
          <a:r>
            <a:rPr lang="fr-FR" b="1" i="1" dirty="0" err="1">
              <a:latin typeface="+mj-lt"/>
            </a:rPr>
            <a:t>etc</a:t>
          </a:r>
          <a:endParaRPr lang="fr-FR" b="1" i="1" dirty="0">
            <a:latin typeface="+mj-lt"/>
          </a:endParaRPr>
        </a:p>
      </dgm:t>
    </dgm:pt>
    <dgm:pt modelId="{284EE5A2-89D4-4F8B-8CEA-9163485F56BD}" type="parTrans" cxnId="{6F356C8C-D15A-4000-A5CD-192C04891486}">
      <dgm:prSet/>
      <dgm:spPr/>
      <dgm:t>
        <a:bodyPr/>
        <a:lstStyle/>
        <a:p>
          <a:endParaRPr lang="fr-FR"/>
        </a:p>
      </dgm:t>
    </dgm:pt>
    <dgm:pt modelId="{5783512D-67F7-4FB3-AE82-20F9EA0FA529}" type="sibTrans" cxnId="{6F356C8C-D15A-4000-A5CD-192C04891486}">
      <dgm:prSet/>
      <dgm:spPr/>
      <dgm:t>
        <a:bodyPr/>
        <a:lstStyle/>
        <a:p>
          <a:endParaRPr lang="fr-FR"/>
        </a:p>
      </dgm:t>
    </dgm:pt>
    <dgm:pt modelId="{94076980-47A4-44CB-A6FF-62316362EAA4}">
      <dgm:prSet/>
      <dgm:spPr/>
      <dgm:t>
        <a:bodyPr/>
        <a:lstStyle/>
        <a:p>
          <a:r>
            <a:rPr lang="fr-FR" dirty="0">
              <a:latin typeface="+mj-lt"/>
            </a:rPr>
            <a:t>Intervenir avant</a:t>
          </a:r>
        </a:p>
      </dgm:t>
    </dgm:pt>
    <dgm:pt modelId="{92E68526-C1D2-47EB-81C4-C32B4B8D938E}" type="parTrans" cxnId="{4CF777FA-9668-428A-A4BB-DF37798A372D}">
      <dgm:prSet/>
      <dgm:spPr/>
    </dgm:pt>
    <dgm:pt modelId="{3B77B9D4-B26B-4EF4-9E34-EFC034ADCC89}" type="sibTrans" cxnId="{4CF777FA-9668-428A-A4BB-DF37798A372D}">
      <dgm:prSet/>
      <dgm:spPr/>
    </dgm:pt>
    <dgm:pt modelId="{097BA251-DF47-46BC-B354-5E60A3965872}" type="pres">
      <dgm:prSet presAssocID="{C1CDD22A-6C6E-4F27-8981-DE6F2BF665E9}" presName="linearFlow" presStyleCnt="0">
        <dgm:presLayoutVars>
          <dgm:dir/>
          <dgm:animLvl val="lvl"/>
          <dgm:resizeHandles val="exact"/>
        </dgm:presLayoutVars>
      </dgm:prSet>
      <dgm:spPr/>
    </dgm:pt>
    <dgm:pt modelId="{86100F2B-1552-4C32-9039-0269E76482DA}" type="pres">
      <dgm:prSet presAssocID="{EE96473E-52BA-40FF-A57E-428E184A7504}" presName="composite" presStyleCnt="0"/>
      <dgm:spPr/>
    </dgm:pt>
    <dgm:pt modelId="{334AC9F6-0CFA-4CC9-98A1-74805A4D36F2}" type="pres">
      <dgm:prSet presAssocID="{EE96473E-52BA-40FF-A57E-428E184A7504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8DC82286-B6BB-4194-80B0-97CE3F482597}" type="pres">
      <dgm:prSet presAssocID="{EE96473E-52BA-40FF-A57E-428E184A7504}" presName="descendantText" presStyleLbl="alignAcc1" presStyleIdx="0" presStyleCnt="4">
        <dgm:presLayoutVars>
          <dgm:bulletEnabled val="1"/>
        </dgm:presLayoutVars>
      </dgm:prSet>
      <dgm:spPr/>
    </dgm:pt>
    <dgm:pt modelId="{3934455C-737E-4CB4-BB18-B9BDBD28E10A}" type="pres">
      <dgm:prSet presAssocID="{37BE5706-3C0C-4A47-ADA3-E358DB468C54}" presName="sp" presStyleCnt="0"/>
      <dgm:spPr/>
    </dgm:pt>
    <dgm:pt modelId="{8C2511C1-5759-4D7F-A9DD-0E4BB865B2EF}" type="pres">
      <dgm:prSet presAssocID="{398CC370-6854-4622-857D-D57BF0CC75C4}" presName="composite" presStyleCnt="0"/>
      <dgm:spPr/>
    </dgm:pt>
    <dgm:pt modelId="{D4E4D0DE-A083-43C4-ABA7-9365760CEE2E}" type="pres">
      <dgm:prSet presAssocID="{398CC370-6854-4622-857D-D57BF0CC75C4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46EF9383-D59A-4D88-AD38-4403503EA02E}" type="pres">
      <dgm:prSet presAssocID="{398CC370-6854-4622-857D-D57BF0CC75C4}" presName="descendantText" presStyleLbl="alignAcc1" presStyleIdx="1" presStyleCnt="4">
        <dgm:presLayoutVars>
          <dgm:bulletEnabled val="1"/>
        </dgm:presLayoutVars>
      </dgm:prSet>
      <dgm:spPr/>
    </dgm:pt>
    <dgm:pt modelId="{65333041-5F9D-43E0-9741-F167FFB73BF0}" type="pres">
      <dgm:prSet presAssocID="{B957F204-41D8-49EF-B961-E31A1C5C893E}" presName="sp" presStyleCnt="0"/>
      <dgm:spPr/>
    </dgm:pt>
    <dgm:pt modelId="{A9755701-3DF1-48D3-88C7-83AD9C9F41DE}" type="pres">
      <dgm:prSet presAssocID="{4DE2DA01-6D96-4155-8216-E68F2FFD1E42}" presName="composite" presStyleCnt="0"/>
      <dgm:spPr/>
    </dgm:pt>
    <dgm:pt modelId="{0BE59F2E-9C15-4ED7-9AE0-C4CEECD1F1A8}" type="pres">
      <dgm:prSet presAssocID="{4DE2DA01-6D96-4155-8216-E68F2FFD1E42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CB5CCBB4-06F1-45C2-853B-A9D6DA7CC122}" type="pres">
      <dgm:prSet presAssocID="{4DE2DA01-6D96-4155-8216-E68F2FFD1E42}" presName="descendantText" presStyleLbl="alignAcc1" presStyleIdx="2" presStyleCnt="4">
        <dgm:presLayoutVars>
          <dgm:bulletEnabled val="1"/>
        </dgm:presLayoutVars>
      </dgm:prSet>
      <dgm:spPr/>
    </dgm:pt>
    <dgm:pt modelId="{323E135C-CA54-4E03-A3CE-94C14B45E5B9}" type="pres">
      <dgm:prSet presAssocID="{25DE9BE0-6293-4EAF-A55B-C51BC2421054}" presName="sp" presStyleCnt="0"/>
      <dgm:spPr/>
    </dgm:pt>
    <dgm:pt modelId="{DEEA66D1-A876-4654-863F-D47359D65F27}" type="pres">
      <dgm:prSet presAssocID="{E94425A6-DB49-493B-9AD3-E1ADF14D6336}" presName="composite" presStyleCnt="0"/>
      <dgm:spPr/>
    </dgm:pt>
    <dgm:pt modelId="{8D49A560-7287-4ED7-A97D-4FA9D2A935FB}" type="pres">
      <dgm:prSet presAssocID="{E94425A6-DB49-493B-9AD3-E1ADF14D6336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F23A828-6F39-43F8-A9E9-EE4DB2053596}" type="pres">
      <dgm:prSet presAssocID="{E94425A6-DB49-493B-9AD3-E1ADF14D6336}" presName="descendantText" presStyleLbl="alignAcc1" presStyleIdx="3" presStyleCnt="4" custLinFactNeighborX="293" custLinFactNeighborY="3217">
        <dgm:presLayoutVars>
          <dgm:bulletEnabled val="1"/>
        </dgm:presLayoutVars>
      </dgm:prSet>
      <dgm:spPr/>
    </dgm:pt>
  </dgm:ptLst>
  <dgm:cxnLst>
    <dgm:cxn modelId="{685C4D08-EA24-4EB2-B7D1-BDF6BB71873E}" type="presOf" srcId="{C5480C37-3837-4AFD-9E68-8ECC1B1DBB0A}" destId="{CB5CCBB4-06F1-45C2-853B-A9D6DA7CC122}" srcOrd="0" destOrd="1" presId="urn:microsoft.com/office/officeart/2005/8/layout/chevron2"/>
    <dgm:cxn modelId="{665F4113-8A41-4FB7-B1A5-4F786FBB7910}" type="presOf" srcId="{EE96473E-52BA-40FF-A57E-428E184A7504}" destId="{334AC9F6-0CFA-4CC9-98A1-74805A4D36F2}" srcOrd="0" destOrd="0" presId="urn:microsoft.com/office/officeart/2005/8/layout/chevron2"/>
    <dgm:cxn modelId="{06991E16-8B60-4917-AAC9-4C0581823000}" type="presOf" srcId="{10F6A5C4-96F4-4533-B14A-426D6B2EC8A9}" destId="{3F23A828-6F39-43F8-A9E9-EE4DB2053596}" srcOrd="0" destOrd="0" presId="urn:microsoft.com/office/officeart/2005/8/layout/chevron2"/>
    <dgm:cxn modelId="{C873B61D-4AEA-41B1-B29B-15FC077ACF2C}" type="presOf" srcId="{E94425A6-DB49-493B-9AD3-E1ADF14D6336}" destId="{8D49A560-7287-4ED7-A97D-4FA9D2A935FB}" srcOrd="0" destOrd="0" presId="urn:microsoft.com/office/officeart/2005/8/layout/chevron2"/>
    <dgm:cxn modelId="{71EA8531-B3E8-4FA9-82F8-C82098A1FD3B}" type="presOf" srcId="{94076980-47A4-44CB-A6FF-62316362EAA4}" destId="{3F23A828-6F39-43F8-A9E9-EE4DB2053596}" srcOrd="0" destOrd="1" presId="urn:microsoft.com/office/officeart/2005/8/layout/chevron2"/>
    <dgm:cxn modelId="{FCCBB14D-CBC9-4181-B66D-019E9A6726DE}" type="presOf" srcId="{80D7C50C-6192-4782-9BDE-F4AD9A19640C}" destId="{CB5CCBB4-06F1-45C2-853B-A9D6DA7CC122}" srcOrd="0" destOrd="0" presId="urn:microsoft.com/office/officeart/2005/8/layout/chevron2"/>
    <dgm:cxn modelId="{71483A6E-D86D-4436-8250-91DBA872AB54}" srcId="{C1CDD22A-6C6E-4F27-8981-DE6F2BF665E9}" destId="{EE96473E-52BA-40FF-A57E-428E184A7504}" srcOrd="0" destOrd="0" parTransId="{64CBDD93-6BA0-4D4D-929F-F0CDAAC373E6}" sibTransId="{37BE5706-3C0C-4A47-ADA3-E358DB468C54}"/>
    <dgm:cxn modelId="{F070337C-F00F-42CF-874B-92CC85F056CE}" srcId="{C1CDD22A-6C6E-4F27-8981-DE6F2BF665E9}" destId="{398CC370-6854-4622-857D-D57BF0CC75C4}" srcOrd="1" destOrd="0" parTransId="{888308F6-7713-4C8E-9664-1FF1BCB6BCFD}" sibTransId="{B957F204-41D8-49EF-B961-E31A1C5C893E}"/>
    <dgm:cxn modelId="{D5C00481-41B5-4979-A4D7-02A5F03DE01C}" type="presOf" srcId="{398CC370-6854-4622-857D-D57BF0CC75C4}" destId="{D4E4D0DE-A083-43C4-ABA7-9365760CEE2E}" srcOrd="0" destOrd="0" presId="urn:microsoft.com/office/officeart/2005/8/layout/chevron2"/>
    <dgm:cxn modelId="{14E47284-726D-4AB7-A84C-5073C1F460AF}" srcId="{EE96473E-52BA-40FF-A57E-428E184A7504}" destId="{AB5B42A9-ECA3-4CFD-AB93-0529CF79CD3C}" srcOrd="0" destOrd="0" parTransId="{A1726199-41DB-44CD-BAF7-40A2F950D24C}" sibTransId="{8115885D-0548-4979-8003-E6D3AAB23A3D}"/>
    <dgm:cxn modelId="{AE28178A-A23B-4F9E-A23E-11832EEEDA67}" type="presOf" srcId="{C1CDD22A-6C6E-4F27-8981-DE6F2BF665E9}" destId="{097BA251-DF47-46BC-B354-5E60A3965872}" srcOrd="0" destOrd="0" presId="urn:microsoft.com/office/officeart/2005/8/layout/chevron2"/>
    <dgm:cxn modelId="{6F356C8C-D15A-4000-A5CD-192C04891486}" srcId="{4DE2DA01-6D96-4155-8216-E68F2FFD1E42}" destId="{C5480C37-3837-4AFD-9E68-8ECC1B1DBB0A}" srcOrd="1" destOrd="0" parTransId="{284EE5A2-89D4-4F8B-8CEA-9163485F56BD}" sibTransId="{5783512D-67F7-4FB3-AE82-20F9EA0FA529}"/>
    <dgm:cxn modelId="{1CA3A6A9-77A6-40E0-A839-5A67CDB536D4}" srcId="{E94425A6-DB49-493B-9AD3-E1ADF14D6336}" destId="{10F6A5C4-96F4-4533-B14A-426D6B2EC8A9}" srcOrd="0" destOrd="0" parTransId="{6EF1516A-07CC-4E8D-AC0B-C815722D932B}" sibTransId="{E7FBD609-EE7E-489B-917C-56750816518C}"/>
    <dgm:cxn modelId="{847FC0AD-CF1F-4827-8FFB-E2C4AF461215}" srcId="{C1CDD22A-6C6E-4F27-8981-DE6F2BF665E9}" destId="{4DE2DA01-6D96-4155-8216-E68F2FFD1E42}" srcOrd="2" destOrd="0" parTransId="{26F1B054-7E91-4700-852E-C3DA027174A1}" sibTransId="{25DE9BE0-6293-4EAF-A55B-C51BC2421054}"/>
    <dgm:cxn modelId="{13DF56B3-025F-49E6-8E2D-C5B007191EB0}" type="presOf" srcId="{0C439956-95A9-44AD-930E-E642F2CFE3A5}" destId="{46EF9383-D59A-4D88-AD38-4403503EA02E}" srcOrd="0" destOrd="0" presId="urn:microsoft.com/office/officeart/2005/8/layout/chevron2"/>
    <dgm:cxn modelId="{69CF9AD5-914C-408D-A11A-DF58A439AE77}" type="presOf" srcId="{4DE2DA01-6D96-4155-8216-E68F2FFD1E42}" destId="{0BE59F2E-9C15-4ED7-9AE0-C4CEECD1F1A8}" srcOrd="0" destOrd="0" presId="urn:microsoft.com/office/officeart/2005/8/layout/chevron2"/>
    <dgm:cxn modelId="{F6CE4CDA-C61F-4E4E-960C-B2D2BD64AB5B}" srcId="{4DE2DA01-6D96-4155-8216-E68F2FFD1E42}" destId="{80D7C50C-6192-4782-9BDE-F4AD9A19640C}" srcOrd="0" destOrd="0" parTransId="{3EC8587E-4851-43AD-81C1-C77FDFF878D2}" sibTransId="{2EFC0EC4-06D1-48C6-83B0-46EF1ADEE86B}"/>
    <dgm:cxn modelId="{5C2147DB-8C79-4BEA-B124-BAC71B664271}" srcId="{398CC370-6854-4622-857D-D57BF0CC75C4}" destId="{0C439956-95A9-44AD-930E-E642F2CFE3A5}" srcOrd="0" destOrd="0" parTransId="{AFA65B69-ED26-4941-933E-8F6BD92E82BD}" sibTransId="{EACADA54-7D01-44B7-8205-A18878874ED5}"/>
    <dgm:cxn modelId="{AAAD8AE4-2595-460B-96D8-C0EBBCF3CCE2}" type="presOf" srcId="{AB5B42A9-ECA3-4CFD-AB93-0529CF79CD3C}" destId="{8DC82286-B6BB-4194-80B0-97CE3F482597}" srcOrd="0" destOrd="0" presId="urn:microsoft.com/office/officeart/2005/8/layout/chevron2"/>
    <dgm:cxn modelId="{4CF777FA-9668-428A-A4BB-DF37798A372D}" srcId="{E94425A6-DB49-493B-9AD3-E1ADF14D6336}" destId="{94076980-47A4-44CB-A6FF-62316362EAA4}" srcOrd="1" destOrd="0" parTransId="{92E68526-C1D2-47EB-81C4-C32B4B8D938E}" sibTransId="{3B77B9D4-B26B-4EF4-9E34-EFC034ADCC89}"/>
    <dgm:cxn modelId="{D13D43FC-E90E-4CC3-B7AE-62868E0042D4}" srcId="{C1CDD22A-6C6E-4F27-8981-DE6F2BF665E9}" destId="{E94425A6-DB49-493B-9AD3-E1ADF14D6336}" srcOrd="3" destOrd="0" parTransId="{603342DE-6601-452B-AEBD-C15EAB79AA7F}" sibTransId="{B5FC005D-B5CD-4352-89DA-661B3ACDD80F}"/>
    <dgm:cxn modelId="{7344F6F7-711F-4882-B7A2-B9AF455F5BC1}" type="presParOf" srcId="{097BA251-DF47-46BC-B354-5E60A3965872}" destId="{86100F2B-1552-4C32-9039-0269E76482DA}" srcOrd="0" destOrd="0" presId="urn:microsoft.com/office/officeart/2005/8/layout/chevron2"/>
    <dgm:cxn modelId="{DC9928C2-35A3-4C3E-9D92-512868253193}" type="presParOf" srcId="{86100F2B-1552-4C32-9039-0269E76482DA}" destId="{334AC9F6-0CFA-4CC9-98A1-74805A4D36F2}" srcOrd="0" destOrd="0" presId="urn:microsoft.com/office/officeart/2005/8/layout/chevron2"/>
    <dgm:cxn modelId="{324712A6-9FBD-4666-A154-7AE4B75F69EA}" type="presParOf" srcId="{86100F2B-1552-4C32-9039-0269E76482DA}" destId="{8DC82286-B6BB-4194-80B0-97CE3F482597}" srcOrd="1" destOrd="0" presId="urn:microsoft.com/office/officeart/2005/8/layout/chevron2"/>
    <dgm:cxn modelId="{C1387789-883C-4650-9A98-E14B8FDF3C98}" type="presParOf" srcId="{097BA251-DF47-46BC-B354-5E60A3965872}" destId="{3934455C-737E-4CB4-BB18-B9BDBD28E10A}" srcOrd="1" destOrd="0" presId="urn:microsoft.com/office/officeart/2005/8/layout/chevron2"/>
    <dgm:cxn modelId="{534B1E93-CBCC-4D95-9A8B-309893831B3F}" type="presParOf" srcId="{097BA251-DF47-46BC-B354-5E60A3965872}" destId="{8C2511C1-5759-4D7F-A9DD-0E4BB865B2EF}" srcOrd="2" destOrd="0" presId="urn:microsoft.com/office/officeart/2005/8/layout/chevron2"/>
    <dgm:cxn modelId="{B642DD19-64D6-48BB-8071-5B861937723E}" type="presParOf" srcId="{8C2511C1-5759-4D7F-A9DD-0E4BB865B2EF}" destId="{D4E4D0DE-A083-43C4-ABA7-9365760CEE2E}" srcOrd="0" destOrd="0" presId="urn:microsoft.com/office/officeart/2005/8/layout/chevron2"/>
    <dgm:cxn modelId="{E0E1866B-4BAC-49B2-8A83-56ED9C8133A5}" type="presParOf" srcId="{8C2511C1-5759-4D7F-A9DD-0E4BB865B2EF}" destId="{46EF9383-D59A-4D88-AD38-4403503EA02E}" srcOrd="1" destOrd="0" presId="urn:microsoft.com/office/officeart/2005/8/layout/chevron2"/>
    <dgm:cxn modelId="{4C920234-D65E-45F3-B15D-21E0E65327CE}" type="presParOf" srcId="{097BA251-DF47-46BC-B354-5E60A3965872}" destId="{65333041-5F9D-43E0-9741-F167FFB73BF0}" srcOrd="3" destOrd="0" presId="urn:microsoft.com/office/officeart/2005/8/layout/chevron2"/>
    <dgm:cxn modelId="{767B36AC-7589-46C5-8F98-88302E01F85E}" type="presParOf" srcId="{097BA251-DF47-46BC-B354-5E60A3965872}" destId="{A9755701-3DF1-48D3-88C7-83AD9C9F41DE}" srcOrd="4" destOrd="0" presId="urn:microsoft.com/office/officeart/2005/8/layout/chevron2"/>
    <dgm:cxn modelId="{D5421717-D9AE-4AB0-888F-F7D60FC9D375}" type="presParOf" srcId="{A9755701-3DF1-48D3-88C7-83AD9C9F41DE}" destId="{0BE59F2E-9C15-4ED7-9AE0-C4CEECD1F1A8}" srcOrd="0" destOrd="0" presId="urn:microsoft.com/office/officeart/2005/8/layout/chevron2"/>
    <dgm:cxn modelId="{77F580B6-6823-4784-B11A-93019B65CC33}" type="presParOf" srcId="{A9755701-3DF1-48D3-88C7-83AD9C9F41DE}" destId="{CB5CCBB4-06F1-45C2-853B-A9D6DA7CC122}" srcOrd="1" destOrd="0" presId="urn:microsoft.com/office/officeart/2005/8/layout/chevron2"/>
    <dgm:cxn modelId="{840DEA41-8A9A-4352-B996-2A8BB30DAB74}" type="presParOf" srcId="{097BA251-DF47-46BC-B354-5E60A3965872}" destId="{323E135C-CA54-4E03-A3CE-94C14B45E5B9}" srcOrd="5" destOrd="0" presId="urn:microsoft.com/office/officeart/2005/8/layout/chevron2"/>
    <dgm:cxn modelId="{C9243C12-ED23-4AC7-9A06-6337705EAE7F}" type="presParOf" srcId="{097BA251-DF47-46BC-B354-5E60A3965872}" destId="{DEEA66D1-A876-4654-863F-D47359D65F27}" srcOrd="6" destOrd="0" presId="urn:microsoft.com/office/officeart/2005/8/layout/chevron2"/>
    <dgm:cxn modelId="{BECBC083-A73C-4DD9-BED2-EE3606FB012F}" type="presParOf" srcId="{DEEA66D1-A876-4654-863F-D47359D65F27}" destId="{8D49A560-7287-4ED7-A97D-4FA9D2A935FB}" srcOrd="0" destOrd="0" presId="urn:microsoft.com/office/officeart/2005/8/layout/chevron2"/>
    <dgm:cxn modelId="{A2788733-896A-4D3A-8DC7-4A364C5258EE}" type="presParOf" srcId="{DEEA66D1-A876-4654-863F-D47359D65F27}" destId="{3F23A828-6F39-43F8-A9E9-EE4DB205359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26043-6083-425A-8D91-6CF12739900B}">
      <dsp:nvSpPr>
        <dsp:cNvPr id="0" name=""/>
        <dsp:cNvSpPr/>
      </dsp:nvSpPr>
      <dsp:spPr>
        <a:xfrm>
          <a:off x="586441" y="0"/>
          <a:ext cx="6995160" cy="4389437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1D2EBF-CF6B-4B78-AD9E-D143E29959EE}">
      <dsp:nvSpPr>
        <dsp:cNvPr id="0" name=""/>
        <dsp:cNvSpPr/>
      </dsp:nvSpPr>
      <dsp:spPr>
        <a:xfrm>
          <a:off x="3768" y="1316831"/>
          <a:ext cx="2580756" cy="17557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 dirty="0">
              <a:latin typeface="+mj-lt"/>
            </a:rPr>
            <a:t>Robuste</a:t>
          </a:r>
        </a:p>
      </dsp:txBody>
      <dsp:txXfrm>
        <a:off x="89478" y="1402541"/>
        <a:ext cx="2409336" cy="1584354"/>
      </dsp:txXfrm>
    </dsp:sp>
    <dsp:sp modelId="{E58FD5E4-BE51-4899-B1DE-678C79928E8D}">
      <dsp:nvSpPr>
        <dsp:cNvPr id="0" name=""/>
        <dsp:cNvSpPr/>
      </dsp:nvSpPr>
      <dsp:spPr>
        <a:xfrm>
          <a:off x="2824421" y="1316831"/>
          <a:ext cx="2580756" cy="1755774"/>
        </a:xfrm>
        <a:prstGeom prst="roundRect">
          <a:avLst/>
        </a:prstGeom>
        <a:solidFill>
          <a:schemeClr val="accent4">
            <a:hueOff val="-4135930"/>
            <a:satOff val="23223"/>
            <a:lumOff val="-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 dirty="0">
              <a:latin typeface="+mj-lt"/>
            </a:rPr>
            <a:t>Fragile</a:t>
          </a:r>
        </a:p>
      </dsp:txBody>
      <dsp:txXfrm>
        <a:off x="2910131" y="1402541"/>
        <a:ext cx="2409336" cy="1584354"/>
      </dsp:txXfrm>
    </dsp:sp>
    <dsp:sp modelId="{8DE93826-2EDB-450B-B7B6-BEB32C871AB6}">
      <dsp:nvSpPr>
        <dsp:cNvPr id="0" name=""/>
        <dsp:cNvSpPr/>
      </dsp:nvSpPr>
      <dsp:spPr>
        <a:xfrm>
          <a:off x="5645074" y="1316831"/>
          <a:ext cx="2580756" cy="1755774"/>
        </a:xfrm>
        <a:prstGeom prst="roundRect">
          <a:avLst/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 dirty="0">
              <a:latin typeface="+mj-lt"/>
            </a:rPr>
            <a:t>Dépendant</a:t>
          </a:r>
        </a:p>
      </dsp:txBody>
      <dsp:txXfrm>
        <a:off x="5730784" y="1402541"/>
        <a:ext cx="2409336" cy="15843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AC9F6-0CFA-4CC9-98A1-74805A4D36F2}">
      <dsp:nvSpPr>
        <dsp:cNvPr id="0" name=""/>
        <dsp:cNvSpPr/>
      </dsp:nvSpPr>
      <dsp:spPr>
        <a:xfrm rot="5400000">
          <a:off x="-165050" y="167839"/>
          <a:ext cx="1100337" cy="77023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900" kern="1200" dirty="0"/>
        </a:p>
      </dsp:txBody>
      <dsp:txXfrm rot="-5400000">
        <a:off x="2" y="387906"/>
        <a:ext cx="770235" cy="330102"/>
      </dsp:txXfrm>
    </dsp:sp>
    <dsp:sp modelId="{8DC82286-B6BB-4194-80B0-97CE3F482597}">
      <dsp:nvSpPr>
        <dsp:cNvPr id="0" name=""/>
        <dsp:cNvSpPr/>
      </dsp:nvSpPr>
      <dsp:spPr>
        <a:xfrm rot="5400000">
          <a:off x="4142308" y="-3369283"/>
          <a:ext cx="715219" cy="74593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latin typeface="+mj-lt"/>
            </a:rPr>
            <a:t>Masse musculaire </a:t>
          </a:r>
          <a:r>
            <a:rPr lang="fr-FR" sz="1400" kern="1200" dirty="0" err="1">
              <a:latin typeface="+mj-lt"/>
            </a:rPr>
            <a:t>sarcopénie</a:t>
          </a:r>
          <a:endParaRPr lang="fr-FR" sz="1400" kern="1200" dirty="0">
            <a:latin typeface="+mj-lt"/>
          </a:endParaRPr>
        </a:p>
      </dsp:txBody>
      <dsp:txXfrm rot="-5400000">
        <a:off x="770236" y="37703"/>
        <a:ext cx="7424450" cy="645391"/>
      </dsp:txXfrm>
    </dsp:sp>
    <dsp:sp modelId="{D4E4D0DE-A083-43C4-ABA7-9365760CEE2E}">
      <dsp:nvSpPr>
        <dsp:cNvPr id="0" name=""/>
        <dsp:cNvSpPr/>
      </dsp:nvSpPr>
      <dsp:spPr>
        <a:xfrm rot="5400000">
          <a:off x="-165050" y="1119348"/>
          <a:ext cx="1100337" cy="770235"/>
        </a:xfrm>
        <a:prstGeom prst="chevron">
          <a:avLst/>
        </a:prstGeom>
        <a:solidFill>
          <a:schemeClr val="accent4">
            <a:hueOff val="-2757287"/>
            <a:satOff val="15482"/>
            <a:lumOff val="-719"/>
            <a:alphaOff val="0"/>
          </a:schemeClr>
        </a:solidFill>
        <a:ln w="25400" cap="flat" cmpd="sng" algn="ctr">
          <a:solidFill>
            <a:schemeClr val="accent4">
              <a:hueOff val="-2757287"/>
              <a:satOff val="15482"/>
              <a:lumOff val="-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900" kern="1200" dirty="0"/>
        </a:p>
      </dsp:txBody>
      <dsp:txXfrm rot="-5400000">
        <a:off x="2" y="1339415"/>
        <a:ext cx="770235" cy="330102"/>
      </dsp:txXfrm>
    </dsp:sp>
    <dsp:sp modelId="{46EF9383-D59A-4D88-AD38-4403503EA02E}">
      <dsp:nvSpPr>
        <dsp:cNvPr id="0" name=""/>
        <dsp:cNvSpPr/>
      </dsp:nvSpPr>
      <dsp:spPr>
        <a:xfrm rot="5400000">
          <a:off x="4142308" y="-2417775"/>
          <a:ext cx="715219" cy="74593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757287"/>
              <a:satOff val="15482"/>
              <a:lumOff val="-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latin typeface="+mj-lt"/>
            </a:rPr>
            <a:t>Déficience baisse de force musculaire (force puissance endurance équilibre composition corporelle hormones</a:t>
          </a:r>
        </a:p>
      </dsp:txBody>
      <dsp:txXfrm rot="-5400000">
        <a:off x="770236" y="989211"/>
        <a:ext cx="7424450" cy="645391"/>
      </dsp:txXfrm>
    </dsp:sp>
    <dsp:sp modelId="{0BE59F2E-9C15-4ED7-9AE0-C4CEECD1F1A8}">
      <dsp:nvSpPr>
        <dsp:cNvPr id="0" name=""/>
        <dsp:cNvSpPr/>
      </dsp:nvSpPr>
      <dsp:spPr>
        <a:xfrm rot="5400000">
          <a:off x="-165050" y="2070856"/>
          <a:ext cx="1100337" cy="770235"/>
        </a:xfrm>
        <a:prstGeom prst="chevron">
          <a:avLst/>
        </a:prstGeom>
        <a:solidFill>
          <a:schemeClr val="accent4">
            <a:hueOff val="-5514574"/>
            <a:satOff val="30963"/>
            <a:lumOff val="-1437"/>
            <a:alphaOff val="0"/>
          </a:schemeClr>
        </a:solidFill>
        <a:ln w="25400" cap="flat" cmpd="sng" algn="ctr">
          <a:solidFill>
            <a:schemeClr val="accent4">
              <a:hueOff val="-5514574"/>
              <a:satOff val="30963"/>
              <a:lumOff val="-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900" kern="1200" dirty="0"/>
        </a:p>
      </dsp:txBody>
      <dsp:txXfrm rot="-5400000">
        <a:off x="2" y="2290923"/>
        <a:ext cx="770235" cy="330102"/>
      </dsp:txXfrm>
    </dsp:sp>
    <dsp:sp modelId="{CB5CCBB4-06F1-45C2-853B-A9D6DA7CC122}">
      <dsp:nvSpPr>
        <dsp:cNvPr id="0" name=""/>
        <dsp:cNvSpPr/>
      </dsp:nvSpPr>
      <dsp:spPr>
        <a:xfrm rot="5400000">
          <a:off x="4142308" y="-1466266"/>
          <a:ext cx="715219" cy="74593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5514574"/>
              <a:satOff val="30963"/>
              <a:lumOff val="-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latin typeface="+mj-lt"/>
            </a:rPr>
            <a:t>Limitation fonctionnelle (vitesse de marche se lever d’une chaise, soulever un objet tenir en équilibre parcourir une distance monter un escalier)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b="1" i="1" kern="1200" dirty="0">
              <a:latin typeface="+mj-lt"/>
            </a:rPr>
            <a:t>Test de marche, appui </a:t>
          </a:r>
          <a:r>
            <a:rPr lang="fr-FR" sz="1400" b="1" i="1" kern="1200" dirty="0" err="1">
              <a:latin typeface="+mj-lt"/>
            </a:rPr>
            <a:t>monopodal</a:t>
          </a:r>
          <a:r>
            <a:rPr lang="fr-FR" sz="1400" b="1" i="1" kern="1200" dirty="0">
              <a:latin typeface="+mj-lt"/>
            </a:rPr>
            <a:t>, force de préhension force des MI, vitesse de marche </a:t>
          </a:r>
          <a:r>
            <a:rPr lang="fr-FR" sz="1400" b="1" i="1" kern="1200" dirty="0" err="1">
              <a:latin typeface="+mj-lt"/>
            </a:rPr>
            <a:t>etc</a:t>
          </a:r>
          <a:endParaRPr lang="fr-FR" sz="1400" b="1" i="1" kern="1200" dirty="0">
            <a:latin typeface="+mj-lt"/>
          </a:endParaRPr>
        </a:p>
      </dsp:txBody>
      <dsp:txXfrm rot="-5400000">
        <a:off x="770236" y="1940720"/>
        <a:ext cx="7424450" cy="645391"/>
      </dsp:txXfrm>
    </dsp:sp>
    <dsp:sp modelId="{8D49A560-7287-4ED7-A97D-4FA9D2A935FB}">
      <dsp:nvSpPr>
        <dsp:cNvPr id="0" name=""/>
        <dsp:cNvSpPr/>
      </dsp:nvSpPr>
      <dsp:spPr>
        <a:xfrm rot="5400000">
          <a:off x="-165050" y="3022364"/>
          <a:ext cx="1100337" cy="770235"/>
        </a:xfrm>
        <a:prstGeom prst="chevron">
          <a:avLst/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25400" cap="flat" cmpd="sng" algn="ctr">
          <a:solidFill>
            <a:schemeClr val="accent4">
              <a:hueOff val="-8271860"/>
              <a:satOff val="46445"/>
              <a:lumOff val="-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100" kern="1200"/>
        </a:p>
      </dsp:txBody>
      <dsp:txXfrm rot="-5400000">
        <a:off x="2" y="3242431"/>
        <a:ext cx="770235" cy="330102"/>
      </dsp:txXfrm>
    </dsp:sp>
    <dsp:sp modelId="{3F23A828-6F39-43F8-A9E9-EE4DB2053596}">
      <dsp:nvSpPr>
        <dsp:cNvPr id="0" name=""/>
        <dsp:cNvSpPr/>
      </dsp:nvSpPr>
      <dsp:spPr>
        <a:xfrm rot="5400000">
          <a:off x="4142308" y="-491750"/>
          <a:ext cx="715219" cy="74593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8271860"/>
              <a:satOff val="46445"/>
              <a:lumOff val="-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latin typeface="+mj-lt"/>
            </a:rPr>
            <a:t>Dépendance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latin typeface="+mj-lt"/>
            </a:rPr>
            <a:t>Intervenir avant</a:t>
          </a:r>
        </a:p>
      </dsp:txBody>
      <dsp:txXfrm rot="-5400000">
        <a:off x="770236" y="2915236"/>
        <a:ext cx="7424450" cy="645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D1CEA-F834-4FD1-B3B0-B30184D291A7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9C1ED-98CC-4278-AD45-BCB486AD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13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94AE8F-5999-48F6-8F03-712C9B9FB2FB}" type="slidenum">
              <a:rPr lang="fr-FR" altLang="fr-FR"/>
              <a:pPr>
                <a:defRPr/>
              </a:pPr>
              <a:t>10</a:t>
            </a:fld>
            <a:endParaRPr lang="fr-FR" altLang="fr-F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1399789" y="992189"/>
            <a:ext cx="4056823" cy="3403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r-FR" altLang="fr-FR" sz="1800"/>
          </a:p>
        </p:txBody>
      </p:sp>
      <p:sp>
        <p:nvSpPr>
          <p:cNvPr id="49155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1045838" y="4725988"/>
            <a:ext cx="4771130" cy="3775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76200" indent="-76200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</a:tabLst>
            </a:pPr>
            <a:r>
              <a:rPr lang="en-GB" altLang="fr-FR">
                <a:latin typeface="Arial" charset="0"/>
                <a:ea typeface="msgothic" charset="0"/>
                <a:cs typeface="msgothic" charset="0"/>
              </a:rPr>
              <a:t>Survival curve estimates (unadjusted) over 72 months of follow-up by frailty status at baseline: Frail (3 or more criteria present); Intermediate (1 or 2 criteria present); Not frail (0 criteria present). (Data are from both cohorts.)</a:t>
            </a:r>
            <a:r>
              <a:rPr lang="ar-SA" altLang="fr-FR">
                <a:latin typeface="Arial" charset="0"/>
              </a:rPr>
              <a:t>‏</a:t>
            </a:r>
            <a:endParaRPr lang="en-GB" altLang="fr-FR">
              <a:latin typeface="Arial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28/05/2026</a:t>
            </a:fld>
            <a:endParaRPr lang="fr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Sga.lmr@aphp.fr" TargetMode="External"/><Relationship Id="rId2" Type="http://schemas.openxmlformats.org/officeDocument/2006/relationships/hyperlink" Target="mailto:Didier.haguenauer@aphp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arida.zebboudj@aphp.f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Fragilité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7854696" cy="1752600"/>
          </a:xfrm>
        </p:spPr>
        <p:txBody>
          <a:bodyPr/>
          <a:lstStyle/>
          <a:p>
            <a:r>
              <a:rPr lang="fr-FR" dirty="0">
                <a:latin typeface="+mj-lt"/>
              </a:rPr>
              <a:t>Dr Didier Haguenauer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76256" y="594928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28 mai 2026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D357E62-67E0-0F00-ECA5-887B552DC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63" y="5002773"/>
            <a:ext cx="3561071" cy="152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69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305800" y="5476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7696200" cy="1223962"/>
          </a:xfrm>
          <a:noFill/>
        </p:spPr>
        <p:txBody>
          <a:bodyPr lIns="92075" tIns="46038" rIns="92075" bIns="46038">
            <a:normAutofit/>
          </a:bodyPr>
          <a:lstStyle/>
          <a:p>
            <a:r>
              <a:rPr lang="fr-FR" altLang="fr-FR" sz="3200" b="1" dirty="0"/>
              <a:t>5 CRITERES CLASSANT EN 3 ETATS          (critères de </a:t>
            </a:r>
            <a:r>
              <a:rPr lang="fr-FR" altLang="fr-FR" sz="3200" b="1" dirty="0" err="1"/>
              <a:t>Fried</a:t>
            </a:r>
            <a:r>
              <a:rPr lang="fr-FR" altLang="fr-FR" sz="3200" b="1" dirty="0"/>
              <a:t> 2001)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73238"/>
            <a:ext cx="8856984" cy="4365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fr-FR" altLang="fr-FR" sz="2400" dirty="0">
                <a:latin typeface="+mj-lt"/>
              </a:rPr>
              <a:t>5 CRITERES :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2000" dirty="0">
                <a:latin typeface="+mj-lt"/>
              </a:rPr>
              <a:t>Perte de poids involontaire </a:t>
            </a:r>
            <a:r>
              <a:rPr lang="fr-FR" altLang="fr-FR" sz="1200" dirty="0">
                <a:latin typeface="+mj-lt"/>
              </a:rPr>
              <a:t>(&gt; 4- 5kg </a:t>
            </a:r>
            <a:r>
              <a:rPr lang="fr-FR" altLang="fr-FR" sz="2000" dirty="0">
                <a:latin typeface="+mj-lt"/>
              </a:rPr>
              <a:t>) au cours de la dernière année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2000" dirty="0">
                <a:latin typeface="+mj-lt"/>
              </a:rPr>
              <a:t>Vitesse de marche lente </a:t>
            </a:r>
            <a:r>
              <a:rPr lang="fr-FR" altLang="fr-FR" sz="1800" dirty="0">
                <a:latin typeface="+mj-lt"/>
              </a:rPr>
              <a:t>(</a:t>
            </a:r>
            <a:r>
              <a:rPr lang="fr-FR" altLang="fr-FR" sz="1600" dirty="0">
                <a:latin typeface="+mj-lt"/>
              </a:rPr>
              <a:t> </a:t>
            </a:r>
            <a:r>
              <a:rPr lang="fr-FR" altLang="fr-FR" sz="1400" dirty="0">
                <a:latin typeface="+mj-lt"/>
              </a:rPr>
              <a:t>plus bas quartile au test de marche de 4 mn soit &lt; 1m/sec)</a:t>
            </a:r>
            <a:endParaRPr lang="fr-FR" altLang="fr-FR" sz="2000" dirty="0">
              <a:latin typeface="+mj-lt"/>
            </a:endParaRPr>
          </a:p>
          <a:p>
            <a:pPr lvl="1">
              <a:lnSpc>
                <a:spcPct val="90000"/>
              </a:lnSpc>
              <a:defRPr/>
            </a:pPr>
            <a:r>
              <a:rPr lang="fr-FR" altLang="fr-FR" sz="2000" dirty="0">
                <a:latin typeface="+mj-lt"/>
              </a:rPr>
              <a:t>Faible force de préhension ( </a:t>
            </a:r>
            <a:r>
              <a:rPr lang="fr-FR" altLang="fr-FR" sz="1400" dirty="0">
                <a:latin typeface="+mj-lt"/>
              </a:rPr>
              <a:t>grip </a:t>
            </a:r>
            <a:r>
              <a:rPr lang="fr-FR" altLang="fr-FR" sz="1400" dirty="0" err="1">
                <a:latin typeface="+mj-lt"/>
              </a:rPr>
              <a:t>strenght</a:t>
            </a:r>
            <a:r>
              <a:rPr lang="fr-FR" altLang="fr-FR" sz="1400" dirty="0">
                <a:latin typeface="+mj-lt"/>
              </a:rPr>
              <a:t>     &lt; 20</a:t>
            </a:r>
            <a:r>
              <a:rPr lang="fr-FR" altLang="fr-FR" sz="1400" baseline="30000" dirty="0">
                <a:latin typeface="+mj-lt"/>
              </a:rPr>
              <a:t>eme</a:t>
            </a:r>
            <a:r>
              <a:rPr lang="fr-FR" altLang="fr-FR" sz="1400" dirty="0">
                <a:latin typeface="+mj-lt"/>
              </a:rPr>
              <a:t> centile</a:t>
            </a:r>
            <a:r>
              <a:rPr lang="fr-FR" altLang="fr-FR" sz="2000" dirty="0">
                <a:latin typeface="+mj-lt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2000" dirty="0">
                <a:latin typeface="+mj-lt"/>
              </a:rPr>
              <a:t>Faiblesse/fatigue rapportée </a:t>
            </a:r>
            <a:r>
              <a:rPr lang="fr-FR" altLang="fr-FR" sz="1400" dirty="0">
                <a:latin typeface="+mj-lt"/>
              </a:rPr>
              <a:t>( notion d’épuisement)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2000" dirty="0">
                <a:latin typeface="+mj-lt"/>
              </a:rPr>
              <a:t>Activités physiques réduites. ( </a:t>
            </a:r>
            <a:r>
              <a:rPr lang="fr-FR" altLang="fr-FR" sz="1200" dirty="0">
                <a:latin typeface="+mj-lt"/>
              </a:rPr>
              <a:t>Sédentarité</a:t>
            </a:r>
            <a:r>
              <a:rPr lang="fr-FR" altLang="fr-FR" sz="1600" dirty="0">
                <a:latin typeface="+mj-lt"/>
              </a:rPr>
              <a:t> </a:t>
            </a:r>
            <a:r>
              <a:rPr lang="fr-FR" altLang="fr-FR" sz="1400" dirty="0">
                <a:latin typeface="+mj-lt"/>
              </a:rPr>
              <a:t>avec</a:t>
            </a:r>
            <a:r>
              <a:rPr lang="fr-FR" altLang="fr-FR" sz="1600" dirty="0">
                <a:latin typeface="+mj-lt"/>
              </a:rPr>
              <a:t> </a:t>
            </a:r>
            <a:r>
              <a:rPr lang="fr-FR" altLang="fr-FR" sz="1400" dirty="0">
                <a:latin typeface="+mj-lt"/>
              </a:rPr>
              <a:t>sorties et marche rares</a:t>
            </a:r>
            <a:r>
              <a:rPr lang="fr-FR" altLang="fr-FR" sz="2000" dirty="0">
                <a:latin typeface="+mj-lt"/>
              </a:rPr>
              <a:t>)</a:t>
            </a:r>
          </a:p>
          <a:p>
            <a:pPr marL="457200" lvl="1" indent="0">
              <a:lnSpc>
                <a:spcPct val="90000"/>
              </a:lnSpc>
              <a:buFont typeface="Arial" charset="0"/>
              <a:buNone/>
              <a:defRPr/>
            </a:pPr>
            <a:endParaRPr lang="fr-FR" altLang="fr-FR" sz="2000" dirty="0"/>
          </a:p>
          <a:p>
            <a:pPr>
              <a:lnSpc>
                <a:spcPct val="90000"/>
              </a:lnSpc>
              <a:defRPr/>
            </a:pPr>
            <a:r>
              <a:rPr lang="fr-FR" altLang="fr-FR" sz="2400" dirty="0">
                <a:latin typeface="+mj-lt"/>
              </a:rPr>
              <a:t>3 ETATS FACILEMENT REPERABLES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Non fragile 				0  critère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Pré-fragile ou intermédiaire  	1 à 2 critères</a:t>
            </a:r>
          </a:p>
          <a:p>
            <a:pPr lvl="1">
              <a:lnSpc>
                <a:spcPct val="90000"/>
              </a:lnSpc>
              <a:defRPr/>
            </a:pPr>
            <a:r>
              <a:rPr lang="fr-FR" altLang="fr-F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Fragile 					3 critères et plus</a:t>
            </a:r>
          </a:p>
          <a:p>
            <a:pPr>
              <a:lnSpc>
                <a:spcPct val="90000"/>
              </a:lnSpc>
              <a:defRPr/>
            </a:pPr>
            <a:endParaRPr lang="fr-FR" altLang="fr-F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6458445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r-FR" dirty="0"/>
              <a:t>Peut on agir?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191668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315099" y="5553995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Réversible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64088" y="55495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6"/>
                </a:solidFill>
                <a:latin typeface="+mj-lt"/>
              </a:rPr>
              <a:t>Irréversible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75656" y="2204864"/>
            <a:ext cx="2855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Nutrition, activité physique, thymie, social, autres </a:t>
            </a:r>
          </a:p>
        </p:txBody>
      </p:sp>
      <p:sp>
        <p:nvSpPr>
          <p:cNvPr id="3" name="Double flèche horizontale 2"/>
          <p:cNvSpPr/>
          <p:nvPr/>
        </p:nvSpPr>
        <p:spPr>
          <a:xfrm>
            <a:off x="2555776" y="5232651"/>
            <a:ext cx="1152128" cy="320344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5580112" y="5258610"/>
            <a:ext cx="936104" cy="26842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798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fr-FR" sz="4000" dirty="0"/>
              <a:t>Exemple 1 : </a:t>
            </a:r>
            <a:r>
              <a:rPr lang="fr-FR" sz="4000" dirty="0" err="1"/>
              <a:t>sarcopénie</a:t>
            </a:r>
            <a:r>
              <a:rPr lang="fr-FR" sz="4000" dirty="0"/>
              <a:t> et dépendance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22948"/>
              </p:ext>
            </p:extLst>
          </p:nvPr>
        </p:nvGraphicFramePr>
        <p:xfrm>
          <a:off x="395536" y="2564904"/>
          <a:ext cx="822960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837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/>
              <a:t>Exemple :Short Physical Performance </a:t>
            </a:r>
            <a:r>
              <a:rPr lang="fr-FR" sz="4000" dirty="0" err="1"/>
              <a:t>Battery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Vitesse de marche sur 4 mètres</a:t>
            </a:r>
          </a:p>
          <a:p>
            <a:r>
              <a:rPr lang="fr-FR" dirty="0"/>
              <a:t>Temps pour se lever 5 fois d’une chaise</a:t>
            </a:r>
          </a:p>
          <a:p>
            <a:r>
              <a:rPr lang="fr-FR" dirty="0"/>
              <a:t>Test d’équilibre</a:t>
            </a:r>
          </a:p>
        </p:txBody>
      </p:sp>
    </p:spTree>
    <p:extLst>
      <p:ext uri="{BB962C8B-B14F-4D97-AF65-F5344CB8AC3E}">
        <p14:creationId xmlns:p14="http://schemas.microsoft.com/office/powerpoint/2010/main" val="3899651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Institutionnalisation et SPPB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906861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4396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La vitesse de marche est un indicateur de sévérité et de pronostic de nombreuses pathologies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4389120"/>
          </a:xfrm>
        </p:spPr>
        <p:txBody>
          <a:bodyPr>
            <a:normAutofit/>
          </a:bodyPr>
          <a:lstStyle/>
          <a:p>
            <a:r>
              <a:rPr lang="fr-FR" sz="1800" dirty="0">
                <a:latin typeface="+mj-lt"/>
              </a:rPr>
              <a:t>INSUFFISANCE CARDIAQUE</a:t>
            </a:r>
          </a:p>
          <a:p>
            <a:r>
              <a:rPr lang="fr-FR" sz="1800" dirty="0">
                <a:latin typeface="+mj-lt"/>
              </a:rPr>
              <a:t>COMPLICATIONS DU DIABETE</a:t>
            </a:r>
          </a:p>
          <a:p>
            <a:r>
              <a:rPr lang="fr-FR" sz="1800" dirty="0">
                <a:latin typeface="+mj-lt"/>
              </a:rPr>
              <a:t>RISQUE DE FRACTURE DE HANCHE</a:t>
            </a:r>
          </a:p>
          <a:p>
            <a:r>
              <a:rPr lang="fr-FR" sz="1800" dirty="0">
                <a:latin typeface="+mj-lt"/>
              </a:rPr>
              <a:t>INSUFFISANCE RENALE</a:t>
            </a:r>
          </a:p>
          <a:p>
            <a:r>
              <a:rPr lang="fr-FR" sz="1800" dirty="0">
                <a:latin typeface="+mj-lt"/>
              </a:rPr>
              <a:t>ARTHROSE DU GENOU</a:t>
            </a:r>
          </a:p>
          <a:p>
            <a:r>
              <a:rPr lang="fr-FR" sz="1800" dirty="0">
                <a:latin typeface="+mj-lt"/>
              </a:rPr>
              <a:t>SURVIE DES BPCO</a:t>
            </a:r>
          </a:p>
          <a:p>
            <a:r>
              <a:rPr lang="fr-FR" sz="1800" dirty="0">
                <a:latin typeface="+mj-lt"/>
              </a:rPr>
              <a:t>SUVENUE DE LA DEMENCE</a:t>
            </a:r>
          </a:p>
        </p:txBody>
      </p:sp>
    </p:spTree>
    <p:extLst>
      <p:ext uri="{BB962C8B-B14F-4D97-AF65-F5344CB8AC3E}">
        <p14:creationId xmlns:p14="http://schemas.microsoft.com/office/powerpoint/2010/main" val="71077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Fragilité et déclin cognitif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/>
          <a:lstStyle/>
          <a:p>
            <a:r>
              <a:rPr lang="fr-FR" dirty="0"/>
              <a:t>Vitesse de marche : facteur prédictif de déclin cognitif</a:t>
            </a:r>
          </a:p>
          <a:p>
            <a:r>
              <a:rPr lang="fr-FR" sz="1400" b="1" dirty="0"/>
              <a:t>Physical </a:t>
            </a:r>
            <a:r>
              <a:rPr lang="fr-FR" sz="1400" b="1" dirty="0" err="1"/>
              <a:t>frailty</a:t>
            </a:r>
            <a:r>
              <a:rPr lang="fr-FR" sz="1400" b="1" dirty="0"/>
              <a:t> in </a:t>
            </a:r>
            <a:r>
              <a:rPr lang="fr-FR" sz="1400" b="1" dirty="0" err="1"/>
              <a:t>older</a:t>
            </a:r>
            <a:r>
              <a:rPr lang="fr-FR" sz="1400" b="1" dirty="0"/>
              <a:t> </a:t>
            </a:r>
            <a:r>
              <a:rPr lang="fr-FR" sz="1400" b="1" dirty="0" err="1"/>
              <a:t>persons</a:t>
            </a:r>
            <a:r>
              <a:rPr lang="fr-FR" sz="1400" b="1" dirty="0"/>
              <a:t> </a:t>
            </a:r>
            <a:r>
              <a:rPr lang="fr-FR" sz="1400" b="1" dirty="0" err="1"/>
              <a:t>is</a:t>
            </a:r>
            <a:r>
              <a:rPr lang="fr-FR" sz="1400" b="1" dirty="0"/>
              <a:t> </a:t>
            </a:r>
            <a:r>
              <a:rPr lang="fr-FR" sz="1400" b="1" dirty="0" err="1"/>
              <a:t>associated</a:t>
            </a:r>
            <a:r>
              <a:rPr lang="fr-FR" sz="1400" b="1" dirty="0"/>
              <a:t> </a:t>
            </a:r>
            <a:r>
              <a:rPr lang="fr-FR" sz="1400" b="1" dirty="0" err="1"/>
              <a:t>with</a:t>
            </a:r>
            <a:r>
              <a:rPr lang="fr-FR" sz="1400" b="1" dirty="0"/>
              <a:t> Alzheimer </a:t>
            </a:r>
            <a:r>
              <a:rPr lang="fr-FR" sz="1400" b="1" dirty="0" err="1"/>
              <a:t>disease</a:t>
            </a:r>
            <a:r>
              <a:rPr lang="fr-FR" sz="1400" b="1" dirty="0"/>
              <a:t> </a:t>
            </a:r>
            <a:r>
              <a:rPr lang="fr-FR" sz="1400" b="1" dirty="0" err="1"/>
              <a:t>pathology</a:t>
            </a:r>
            <a:r>
              <a:rPr lang="fr-FR" sz="1400" b="1" dirty="0"/>
              <a:t>, </a:t>
            </a:r>
            <a:r>
              <a:rPr lang="fr-FR" sz="1400" b="1" dirty="0" err="1"/>
              <a:t>Buchman</a:t>
            </a:r>
            <a:r>
              <a:rPr lang="fr-FR" sz="1400" b="1" dirty="0"/>
              <a:t> A S et al , </a:t>
            </a:r>
            <a:r>
              <a:rPr lang="fr-FR" sz="1400" b="1" dirty="0" err="1"/>
              <a:t>Neurology</a:t>
            </a:r>
            <a:r>
              <a:rPr lang="fr-FR" sz="1400" b="1" dirty="0"/>
              <a:t>  2008 </a:t>
            </a:r>
          </a:p>
        </p:txBody>
      </p:sp>
      <p:pic>
        <p:nvPicPr>
          <p:cNvPr id="1026" name="Picture 2" descr="D:\Users\534626\AppData\Local\Temp\znl031085716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276872"/>
            <a:ext cx="5328592" cy="446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001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 external file that holds a picture, illustration, etc.&#10;Object name is nihms-58192-f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16632"/>
            <a:ext cx="4063867" cy="666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395536" y="5733256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Relationship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between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Frailty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and Cognitive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Decline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in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Older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Mexican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Americans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;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Ottenbacher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J Am </a:t>
            </a:r>
            <a:r>
              <a:rPr lang="fr-FR" sz="12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Geriatr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Soc 2008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96752"/>
            <a:ext cx="4248472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Fragilité et déclin cognitif</a:t>
            </a:r>
          </a:p>
        </p:txBody>
      </p:sp>
    </p:spTree>
    <p:extLst>
      <p:ext uri="{BB962C8B-B14F-4D97-AF65-F5344CB8AC3E}">
        <p14:creationId xmlns:p14="http://schemas.microsoft.com/office/powerpoint/2010/main" val="690276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r-FR" dirty="0"/>
              <a:t>Fragilité et mortalité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/>
          <a:lstStyle/>
          <a:p>
            <a:r>
              <a:rPr lang="fr-FR" sz="1800" dirty="0"/>
              <a:t>Hardy, </a:t>
            </a:r>
            <a:r>
              <a:rPr lang="fr-FR" sz="1800" dirty="0" err="1"/>
              <a:t>Perera</a:t>
            </a:r>
            <a:r>
              <a:rPr lang="fr-FR" sz="1800" dirty="0"/>
              <a:t> and </a:t>
            </a:r>
            <a:r>
              <a:rPr lang="fr-FR" sz="1800" dirty="0" err="1"/>
              <a:t>Studenski</a:t>
            </a:r>
            <a:r>
              <a:rPr lang="fr-FR" sz="1800" dirty="0"/>
              <a:t> JAGS 2007</a:t>
            </a:r>
          </a:p>
          <a:p>
            <a:endParaRPr lang="fr-FR" dirty="0"/>
          </a:p>
        </p:txBody>
      </p:sp>
      <p:pic>
        <p:nvPicPr>
          <p:cNvPr id="4" name="Picture 2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87" y="2924944"/>
            <a:ext cx="4242182" cy="360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694" y="2924944"/>
            <a:ext cx="4745298" cy="375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497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07504" y="381000"/>
            <a:ext cx="8953946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fr-FR" sz="15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Survival curve estimates (unadjusted) over 72 months of follow-up by frailty status at baseline: Frail </a:t>
            </a:r>
            <a:r>
              <a:rPr lang="en-GB" altLang="fr-FR" sz="1500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(3 or more criteria present)</a:t>
            </a:r>
            <a:r>
              <a:rPr lang="en-GB" altLang="fr-FR" sz="15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;    Intermediate </a:t>
            </a:r>
            <a:r>
              <a:rPr lang="en-GB" altLang="fr-FR" sz="1500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(1 or 2 criteria present)</a:t>
            </a:r>
            <a:r>
              <a:rPr lang="en-GB" altLang="fr-FR" sz="15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    Not frail </a:t>
            </a:r>
            <a:r>
              <a:rPr lang="en-GB" altLang="fr-FR" sz="1500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(0 criteria present</a:t>
            </a:r>
            <a:r>
              <a:rPr lang="en-GB" altLang="fr-FR" sz="15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). 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6283325"/>
            <a:ext cx="25336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272" y="1207780"/>
            <a:ext cx="6953250" cy="489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39750" y="6469063"/>
            <a:ext cx="3917950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200" b="1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Linda P. Fried et al.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00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J Gerontol A Biol Sci Med Sci 2001;56:M146-M157</a:t>
            </a:r>
          </a:p>
        </p:txBody>
      </p:sp>
    </p:spTree>
    <p:extLst>
      <p:ext uri="{BB962C8B-B14F-4D97-AF65-F5344CB8AC3E}">
        <p14:creationId xmlns:p14="http://schemas.microsoft.com/office/powerpoint/2010/main" val="20765222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fr-FR" dirty="0"/>
              <a:t>La Fragilité : un mystère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06949"/>
              </p:ext>
            </p:extLst>
          </p:nvPr>
        </p:nvGraphicFramePr>
        <p:xfrm>
          <a:off x="457200" y="1935163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Patient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Patient 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Caractéristiques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Femme</a:t>
                      </a:r>
                      <a:r>
                        <a:rPr lang="fr-FR" baseline="0" dirty="0">
                          <a:latin typeface="+mj-lt"/>
                        </a:rPr>
                        <a:t> 78 ans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HTA traité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Autonome au domicile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Femme</a:t>
                      </a:r>
                      <a:r>
                        <a:rPr lang="fr-FR" baseline="0" dirty="0">
                          <a:latin typeface="+mj-lt"/>
                        </a:rPr>
                        <a:t> 78 ans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HTA traité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Autonome au domicile</a:t>
                      </a:r>
                      <a:endParaRPr lang="fr-FR" dirty="0">
                        <a:latin typeface="+mj-lt"/>
                      </a:endParaRPr>
                    </a:p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Motif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Pneumopathie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+mj-lt"/>
                        </a:rPr>
                        <a:t>Pneumopathie</a:t>
                      </a:r>
                    </a:p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Evolution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Récupération rapide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Retour au domicile sans aides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Syndrome confusionnel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Chutes</a:t>
                      </a:r>
                      <a:r>
                        <a:rPr lang="fr-FR" baseline="0" dirty="0">
                          <a:latin typeface="+mj-lt"/>
                        </a:rPr>
                        <a:t> de ans le service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Fractures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SSR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Retour au domicile avec aide ménagère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183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Fragilité et cancer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>
                <a:solidFill>
                  <a:srgbClr val="FF0000"/>
                </a:solidFill>
                <a:latin typeface="+mj-lt"/>
              </a:rPr>
              <a:t>Frailty</a:t>
            </a:r>
            <a:r>
              <a:rPr lang="fr-FR" sz="2800" dirty="0">
                <a:solidFill>
                  <a:srgbClr val="FF0000"/>
                </a:solidFill>
                <a:latin typeface="+mj-lt"/>
              </a:rPr>
              <a:t> markers </a:t>
            </a:r>
            <a:r>
              <a:rPr lang="fr-FR" sz="2800" dirty="0" err="1">
                <a:solidFill>
                  <a:srgbClr val="FF0000"/>
                </a:solidFill>
                <a:latin typeface="+mj-lt"/>
              </a:rPr>
              <a:t>predict</a:t>
            </a:r>
            <a:r>
              <a:rPr lang="fr-FR" sz="2800" dirty="0">
                <a:solidFill>
                  <a:srgbClr val="FF0000"/>
                </a:solidFill>
                <a:latin typeface="+mj-lt"/>
              </a:rPr>
              <a:t> 6-months </a:t>
            </a:r>
            <a:r>
              <a:rPr lang="fr-FR" sz="2800" dirty="0" err="1">
                <a:solidFill>
                  <a:srgbClr val="FF0000"/>
                </a:solidFill>
                <a:latin typeface="+mj-lt"/>
              </a:rPr>
              <a:t>mortality</a:t>
            </a:r>
            <a:r>
              <a:rPr lang="fr-FR" sz="2800" dirty="0">
                <a:solidFill>
                  <a:srgbClr val="FF0000"/>
                </a:solidFill>
                <a:latin typeface="+mj-lt"/>
              </a:rPr>
              <a:t> in first-line </a:t>
            </a:r>
            <a:r>
              <a:rPr lang="fr-FR" sz="2800" dirty="0" err="1">
                <a:solidFill>
                  <a:srgbClr val="FF0000"/>
                </a:solidFill>
                <a:latin typeface="+mj-lt"/>
              </a:rPr>
              <a:t>chemotherapy</a:t>
            </a:r>
            <a:r>
              <a:rPr lang="fr-FR" sz="2800" dirty="0">
                <a:solidFill>
                  <a:srgbClr val="FF0000"/>
                </a:solidFill>
                <a:latin typeface="+mj-lt"/>
              </a:rPr>
              <a:t> for colon cancer patients: </a:t>
            </a:r>
            <a:r>
              <a:rPr lang="fr-FR" sz="1800" dirty="0" err="1">
                <a:latin typeface="+mj-lt"/>
              </a:rPr>
              <a:t>results</a:t>
            </a:r>
            <a:r>
              <a:rPr lang="fr-FR" sz="1800" dirty="0">
                <a:latin typeface="+mj-lt"/>
              </a:rPr>
              <a:t> of MOST/ASRO 101 </a:t>
            </a:r>
            <a:r>
              <a:rPr lang="fr-FR" sz="1800" dirty="0" err="1">
                <a:latin typeface="+mj-lt"/>
              </a:rPr>
              <a:t>study</a:t>
            </a:r>
            <a:r>
              <a:rPr lang="fr-FR" sz="2800" dirty="0">
                <a:latin typeface="+mj-lt"/>
              </a:rPr>
              <a:t> </a:t>
            </a:r>
          </a:p>
          <a:p>
            <a:r>
              <a:rPr lang="fr-FR" sz="1600" dirty="0">
                <a:latin typeface="+mj-lt"/>
              </a:rPr>
              <a:t>F Retornaz1*, O Guillem2*, D Gholam3*, JF Codoul3, C Brativesic4*, F Morvan5, Y Rinaldi6, N Barriere6, S Nahon7*, Dr C Castagna8*, O Guerin9*, R Boulahssass9*, F Rousseau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5800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dépister la fragilité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+mj-lt"/>
              </a:rPr>
              <a:t>HAS : comment repérer la fragilité en soins ambulatoires</a:t>
            </a:r>
          </a:p>
          <a:p>
            <a:r>
              <a:rPr lang="fr-FR" sz="3600" dirty="0">
                <a:latin typeface="+mj-lt"/>
              </a:rPr>
              <a:t>Critères inspirés de </a:t>
            </a:r>
            <a:r>
              <a:rPr lang="fr-FR" sz="3600" dirty="0" err="1">
                <a:latin typeface="+mj-lt"/>
              </a:rPr>
              <a:t>Fried</a:t>
            </a:r>
            <a:r>
              <a:rPr lang="fr-FR" sz="3600" dirty="0">
                <a:latin typeface="+mj-lt"/>
              </a:rPr>
              <a:t> </a:t>
            </a:r>
            <a:r>
              <a:rPr lang="fr-FR" sz="3600" dirty="0">
                <a:latin typeface="+mj-lt"/>
                <a:sym typeface="Wingdings" panose="05000000000000000000" pitchFamily="2" charset="2"/>
              </a:rPr>
              <a:t> Questionnaire du </a:t>
            </a:r>
            <a:r>
              <a:rPr lang="fr-FR" sz="3600" dirty="0" err="1">
                <a:latin typeface="+mj-lt"/>
                <a:sym typeface="Wingdings" panose="05000000000000000000" pitchFamily="2" charset="2"/>
              </a:rPr>
              <a:t>Gérontopole</a:t>
            </a:r>
            <a:r>
              <a:rPr lang="fr-FR" sz="3600" dirty="0">
                <a:latin typeface="+mj-lt"/>
                <a:sym typeface="Wingdings" panose="05000000000000000000" pitchFamily="2" charset="2"/>
              </a:rPr>
              <a:t> de Toulouse</a:t>
            </a:r>
            <a:endParaRPr lang="fr-FR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0680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fr-FR" dirty="0">
                <a:sym typeface="Wingdings" panose="05000000000000000000" pitchFamily="2" charset="2"/>
              </a:rPr>
            </a:br>
            <a:br>
              <a:rPr lang="fr-FR" dirty="0">
                <a:sym typeface="Wingdings" panose="05000000000000000000" pitchFamily="2" charset="2"/>
              </a:rPr>
            </a:br>
            <a:br>
              <a:rPr lang="fr-FR" dirty="0">
                <a:sym typeface="Wingdings" panose="05000000000000000000" pitchFamily="2" charset="2"/>
              </a:rPr>
            </a:br>
            <a:br>
              <a:rPr lang="fr-FR" dirty="0">
                <a:sym typeface="Wingdings" panose="05000000000000000000" pitchFamily="2" charset="2"/>
              </a:rPr>
            </a:br>
            <a:r>
              <a:rPr lang="fr-FR" sz="4000" dirty="0">
                <a:sym typeface="Wingdings" panose="05000000000000000000" pitchFamily="2" charset="2"/>
              </a:rPr>
              <a:t>Questionnaire du </a:t>
            </a:r>
            <a:r>
              <a:rPr lang="fr-FR" sz="4000" dirty="0" err="1">
                <a:sym typeface="Wingdings" panose="05000000000000000000" pitchFamily="2" charset="2"/>
              </a:rPr>
              <a:t>Gérontopôle</a:t>
            </a:r>
            <a:r>
              <a:rPr lang="fr-FR" sz="4000" dirty="0">
                <a:sym typeface="Wingdings" panose="05000000000000000000" pitchFamily="2" charset="2"/>
              </a:rPr>
              <a:t> de Toulouse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589615"/>
              </p:ext>
            </p:extLst>
          </p:nvPr>
        </p:nvGraphicFramePr>
        <p:xfrm>
          <a:off x="179512" y="764704"/>
          <a:ext cx="8784976" cy="481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+mj-lt"/>
                        </a:rPr>
                        <a:t>Repérage : &gt;65 ans, ADL &gt;4 (5-6), </a:t>
                      </a:r>
                      <a:r>
                        <a:rPr kumimoji="0" lang="fr-FR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à distance </a:t>
                      </a:r>
                      <a:endParaRPr lang="fr-FR" dirty="0">
                        <a:latin typeface="+mj-lt"/>
                      </a:endParaRPr>
                    </a:p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fr-FR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de toute pathologie</a:t>
                      </a:r>
                      <a:r>
                        <a:rPr lang="fr-FR" baseline="0" dirty="0">
                          <a:latin typeface="+mj-lt"/>
                        </a:rPr>
                        <a:t> aiguë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Oui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Non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Ne sait 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</a:t>
                      </a:r>
                      <a:r>
                        <a:rPr lang="fr-FR" sz="1600" dirty="0" err="1">
                          <a:latin typeface="+mj-lt"/>
                        </a:rPr>
                        <a:t>vit-il</a:t>
                      </a:r>
                      <a:r>
                        <a:rPr lang="fr-FR" sz="1600" dirty="0">
                          <a:latin typeface="+mj-lt"/>
                        </a:rPr>
                        <a:t> seul?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</a:t>
                      </a:r>
                      <a:r>
                        <a:rPr lang="fr-FR" sz="1600" dirty="0" err="1">
                          <a:latin typeface="+mj-lt"/>
                        </a:rPr>
                        <a:t>a-t-il</a:t>
                      </a:r>
                      <a:r>
                        <a:rPr lang="fr-FR" sz="1600" baseline="0" dirty="0">
                          <a:latin typeface="+mj-lt"/>
                        </a:rPr>
                        <a:t> perdu du poids au cours des 3 derniers mois?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se </a:t>
                      </a:r>
                      <a:r>
                        <a:rPr lang="fr-FR" sz="1600" dirty="0" err="1">
                          <a:latin typeface="+mj-lt"/>
                        </a:rPr>
                        <a:t>sent-il</a:t>
                      </a:r>
                      <a:r>
                        <a:rPr lang="fr-FR" sz="1600" dirty="0">
                          <a:latin typeface="+mj-lt"/>
                        </a:rPr>
                        <a:t> plus fatigué depuis</a:t>
                      </a:r>
                      <a:r>
                        <a:rPr lang="fr-FR" sz="1600" baseline="0" dirty="0">
                          <a:latin typeface="+mj-lt"/>
                        </a:rPr>
                        <a:t> les 3 derniers mois?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</a:t>
                      </a:r>
                      <a:r>
                        <a:rPr lang="fr-FR" sz="1600" dirty="0" err="1">
                          <a:latin typeface="+mj-lt"/>
                        </a:rPr>
                        <a:t>a-t-il</a:t>
                      </a:r>
                      <a:r>
                        <a:rPr lang="fr-FR" sz="1600" dirty="0">
                          <a:latin typeface="+mj-lt"/>
                        </a:rPr>
                        <a:t> plus de difficultés à se déplacer depuis ces 3 derniers mois?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se</a:t>
                      </a:r>
                      <a:r>
                        <a:rPr lang="fr-FR" sz="1600" baseline="0" dirty="0">
                          <a:latin typeface="+mj-lt"/>
                        </a:rPr>
                        <a:t> plaint-il de la mémoire?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</a:t>
                      </a:r>
                      <a:r>
                        <a:rPr lang="fr-FR" sz="1600" dirty="0" err="1">
                          <a:latin typeface="+mj-lt"/>
                        </a:rPr>
                        <a:t>a-t-il</a:t>
                      </a:r>
                      <a:r>
                        <a:rPr lang="fr-FR" sz="1600" dirty="0">
                          <a:latin typeface="+mj-lt"/>
                        </a:rPr>
                        <a:t> une vitesse de marche ralentie</a:t>
                      </a:r>
                      <a:r>
                        <a:rPr lang="fr-FR" sz="1600" baseline="0" dirty="0">
                          <a:latin typeface="+mj-lt"/>
                        </a:rPr>
                        <a:t> (plus de 4 secondes pour 4 mètres)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Si vous avez répondu  oui à l’une</a:t>
                      </a:r>
                      <a:r>
                        <a:rPr lang="fr-FR" sz="1600" baseline="0" dirty="0">
                          <a:latin typeface="+mj-lt"/>
                        </a:rPr>
                        <a:t> de ces question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j-lt"/>
                        </a:rPr>
                        <a:t>Votre patient vous parait il fragile?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79512" y="6210908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/>
                </a:solidFill>
                <a:latin typeface="+mj-lt"/>
              </a:rPr>
              <a:t>Si oui adressez-le pour une évaluation de la fragilité au CMS de Gennevilliers ou à LMR</a:t>
            </a:r>
          </a:p>
        </p:txBody>
      </p:sp>
    </p:spTree>
    <p:extLst>
      <p:ext uri="{BB962C8B-B14F-4D97-AF65-F5344CB8AC3E}">
        <p14:creationId xmlns:p14="http://schemas.microsoft.com/office/powerpoint/2010/main" val="913955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fr-FR" dirty="0"/>
              <a:t>Les critères et échelles utilisés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Autofit/>
          </a:bodyPr>
          <a:lstStyle/>
          <a:p>
            <a:r>
              <a:rPr lang="fr-FR" sz="2000" b="1" dirty="0" err="1">
                <a:latin typeface="+mj-lt"/>
              </a:rPr>
              <a:t>Fried</a:t>
            </a:r>
            <a:endParaRPr lang="fr-FR" sz="2000" b="1" dirty="0">
              <a:latin typeface="+mj-lt"/>
            </a:endParaRPr>
          </a:p>
          <a:p>
            <a:r>
              <a:rPr lang="fr-FR" sz="2000" b="1" dirty="0">
                <a:latin typeface="+mj-lt"/>
              </a:rPr>
              <a:t>Toulouse</a:t>
            </a:r>
          </a:p>
          <a:p>
            <a:r>
              <a:rPr lang="fr-FR" sz="2000" b="1" dirty="0">
                <a:latin typeface="+mj-lt"/>
              </a:rPr>
              <a:t>Niveau socio éducatif</a:t>
            </a:r>
          </a:p>
          <a:p>
            <a:r>
              <a:rPr lang="fr-FR" sz="2000" b="1" dirty="0">
                <a:latin typeface="+mj-lt"/>
              </a:rPr>
              <a:t>Comorbidité de </a:t>
            </a:r>
            <a:r>
              <a:rPr lang="fr-FR" sz="2000" b="1" dirty="0" err="1">
                <a:latin typeface="+mj-lt"/>
              </a:rPr>
              <a:t>Charlson</a:t>
            </a:r>
            <a:r>
              <a:rPr lang="fr-FR" sz="2000" b="1" dirty="0">
                <a:latin typeface="+mj-lt"/>
              </a:rPr>
              <a:t> (pathologies </a:t>
            </a:r>
            <a:r>
              <a:rPr lang="fr-FR" sz="2000" b="1" dirty="0" err="1">
                <a:latin typeface="+mj-lt"/>
              </a:rPr>
              <a:t>concommitantes</a:t>
            </a:r>
            <a:r>
              <a:rPr lang="fr-FR" sz="2000" b="1" dirty="0">
                <a:latin typeface="+mj-lt"/>
              </a:rPr>
              <a:t>)</a:t>
            </a:r>
          </a:p>
          <a:p>
            <a:r>
              <a:rPr lang="fr-FR" sz="2000" b="1" dirty="0">
                <a:latin typeface="+mj-lt"/>
              </a:rPr>
              <a:t>Facteurs vasculaires (TA et FC couché et debout)</a:t>
            </a:r>
          </a:p>
          <a:p>
            <a:r>
              <a:rPr lang="fr-FR" sz="2000" b="1" dirty="0">
                <a:latin typeface="+mj-lt"/>
              </a:rPr>
              <a:t>Score nutritionnel MNA mini MNA</a:t>
            </a:r>
          </a:p>
          <a:p>
            <a:r>
              <a:rPr lang="fr-FR" sz="2000" b="1" dirty="0">
                <a:latin typeface="+mj-lt"/>
              </a:rPr>
              <a:t>Echelle de dépression GDS 30 Mini GDS</a:t>
            </a:r>
          </a:p>
          <a:p>
            <a:r>
              <a:rPr lang="fr-FR" sz="2000" b="1" dirty="0">
                <a:latin typeface="+mj-lt"/>
              </a:rPr>
              <a:t>Evaluation cognitive MMS et MOCA Horloge</a:t>
            </a:r>
          </a:p>
          <a:p>
            <a:r>
              <a:rPr lang="fr-FR" sz="2000" b="1" dirty="0">
                <a:latin typeface="+mj-lt"/>
              </a:rPr>
              <a:t>Marche Equilibre *** </a:t>
            </a:r>
          </a:p>
          <a:p>
            <a:r>
              <a:rPr lang="fr-FR" sz="2000" b="1" dirty="0">
                <a:latin typeface="+mj-lt"/>
              </a:rPr>
              <a:t>Douleur</a:t>
            </a:r>
          </a:p>
          <a:p>
            <a:r>
              <a:rPr lang="fr-FR" sz="2000" b="1" dirty="0">
                <a:latin typeface="+mj-lt"/>
              </a:rPr>
              <a:t>Acuité visuelle</a:t>
            </a:r>
          </a:p>
          <a:p>
            <a:r>
              <a:rPr lang="fr-FR" sz="2000" b="1" dirty="0">
                <a:latin typeface="+mj-lt"/>
              </a:rPr>
              <a:t>Audition</a:t>
            </a:r>
          </a:p>
          <a:p>
            <a:r>
              <a:rPr lang="fr-FR" sz="2000" b="1" dirty="0">
                <a:latin typeface="+mj-lt"/>
              </a:rPr>
              <a:t>ADL IADL </a:t>
            </a:r>
          </a:p>
        </p:txBody>
      </p:sp>
    </p:spTree>
    <p:extLst>
      <p:ext uri="{BB962C8B-B14F-4D97-AF65-F5344CB8AC3E}">
        <p14:creationId xmlns:p14="http://schemas.microsoft.com/office/powerpoint/2010/main" val="3667946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fr-FR" dirty="0"/>
              <a:t>Evaluation marche et équilibre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r>
              <a:rPr lang="fr-FR" dirty="0">
                <a:latin typeface="+mj-lt"/>
              </a:rPr>
              <a:t>Peur de tomber 			O 		N </a:t>
            </a:r>
          </a:p>
          <a:p>
            <a:r>
              <a:rPr lang="fr-FR" dirty="0">
                <a:latin typeface="+mj-lt"/>
              </a:rPr>
              <a:t>Difficultés à la marche 		O		N</a:t>
            </a:r>
          </a:p>
          <a:p>
            <a:r>
              <a:rPr lang="fr-FR" dirty="0">
                <a:latin typeface="+mj-lt"/>
              </a:rPr>
              <a:t>Difficultés à gravir escalier	O 		N</a:t>
            </a:r>
          </a:p>
          <a:p>
            <a:r>
              <a:rPr lang="fr-FR" dirty="0">
                <a:latin typeface="+mj-lt"/>
              </a:rPr>
              <a:t>Sédentarité</a:t>
            </a:r>
          </a:p>
          <a:p>
            <a:r>
              <a:rPr lang="fr-FR" dirty="0">
                <a:latin typeface="+mj-lt"/>
              </a:rPr>
              <a:t>Appui </a:t>
            </a:r>
            <a:r>
              <a:rPr lang="fr-FR" dirty="0" err="1">
                <a:latin typeface="+mj-lt"/>
              </a:rPr>
              <a:t>monopodal</a:t>
            </a:r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Vitesse de marche</a:t>
            </a:r>
          </a:p>
          <a:p>
            <a:r>
              <a:rPr lang="fr-FR" dirty="0">
                <a:latin typeface="+mj-lt"/>
              </a:rPr>
              <a:t>Force musculaire (MS et MI)</a:t>
            </a:r>
          </a:p>
          <a:p>
            <a:r>
              <a:rPr lang="fr-FR" dirty="0">
                <a:latin typeface="+mj-lt"/>
              </a:rPr>
              <a:t>SPPB</a:t>
            </a:r>
          </a:p>
          <a:p>
            <a:r>
              <a:rPr lang="fr-FR" dirty="0">
                <a:latin typeface="+mj-lt"/>
              </a:rPr>
              <a:t>TUG</a:t>
            </a:r>
          </a:p>
          <a:p>
            <a:r>
              <a:rPr lang="fr-FR" dirty="0">
                <a:latin typeface="+mj-lt"/>
              </a:rPr>
              <a:t>Marche des 6 minutes</a:t>
            </a:r>
          </a:p>
        </p:txBody>
      </p:sp>
    </p:spTree>
    <p:extLst>
      <p:ext uri="{BB962C8B-B14F-4D97-AF65-F5344CB8AC3E}">
        <p14:creationId xmlns:p14="http://schemas.microsoft.com/office/powerpoint/2010/main" val="12421081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après, que faire?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Résultat de recherche d'images pour &quot;après le délug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594" y="2564904"/>
            <a:ext cx="5123356" cy="4156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080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faire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+mj-lt"/>
              </a:rPr>
              <a:t>Nutrition</a:t>
            </a:r>
          </a:p>
          <a:p>
            <a:r>
              <a:rPr lang="fr-FR" dirty="0">
                <a:latin typeface="+mj-lt"/>
              </a:rPr>
              <a:t>Force musculaire</a:t>
            </a:r>
          </a:p>
          <a:p>
            <a:r>
              <a:rPr lang="fr-FR" dirty="0">
                <a:latin typeface="+mj-lt"/>
              </a:rPr>
              <a:t>Résistance du squelette</a:t>
            </a:r>
          </a:p>
          <a:p>
            <a:r>
              <a:rPr lang="fr-FR" dirty="0">
                <a:latin typeface="+mj-lt"/>
              </a:rPr>
              <a:t>Bien être psychique et social</a:t>
            </a:r>
          </a:p>
          <a:p>
            <a:r>
              <a:rPr lang="fr-FR" dirty="0">
                <a:latin typeface="+mj-lt"/>
              </a:rPr>
              <a:t>Prévention « médicale »</a:t>
            </a:r>
          </a:p>
          <a:p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Adapté à chaque personne en fonction du contexte local et social</a:t>
            </a:r>
          </a:p>
        </p:txBody>
      </p:sp>
    </p:spTree>
    <p:extLst>
      <p:ext uri="{BB962C8B-B14F-4D97-AF65-F5344CB8AC3E}">
        <p14:creationId xmlns:p14="http://schemas.microsoft.com/office/powerpoint/2010/main" val="1004429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7776" y="260648"/>
            <a:ext cx="8229600" cy="1143000"/>
          </a:xfrm>
        </p:spPr>
        <p:txBody>
          <a:bodyPr/>
          <a:lstStyle/>
          <a:p>
            <a:r>
              <a:rPr lang="fr-FR" dirty="0"/>
              <a:t>La solution : HDJ fragilité LMR!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Bilan de compétence physique</a:t>
            </a:r>
          </a:p>
          <a:p>
            <a:r>
              <a:rPr lang="fr-FR" dirty="0"/>
              <a:t>Bilan nutritionnel MNA apport caloriques hydratation , GRIO,</a:t>
            </a:r>
          </a:p>
          <a:p>
            <a:r>
              <a:rPr lang="fr-FR" dirty="0"/>
              <a:t>Bilan gériatrique standardisé </a:t>
            </a:r>
          </a:p>
          <a:p>
            <a:r>
              <a:rPr lang="fr-FR" dirty="0"/>
              <a:t>ADL, IADL</a:t>
            </a:r>
          </a:p>
          <a:p>
            <a:r>
              <a:rPr lang="fr-FR" dirty="0"/>
              <a:t>Comorbidités</a:t>
            </a:r>
          </a:p>
          <a:p>
            <a:r>
              <a:rPr lang="fr-FR" dirty="0" err="1"/>
              <a:t>Polymédication</a:t>
            </a:r>
            <a:endParaRPr lang="fr-FR" dirty="0"/>
          </a:p>
          <a:p>
            <a:r>
              <a:rPr lang="fr-FR" dirty="0" err="1"/>
              <a:t>Depistage</a:t>
            </a:r>
            <a:r>
              <a:rPr lang="fr-FR" dirty="0"/>
              <a:t> SAS </a:t>
            </a:r>
          </a:p>
          <a:p>
            <a:r>
              <a:rPr lang="fr-FR" dirty="0"/>
              <a:t>Bilan cognitif, repérage de la dépression </a:t>
            </a:r>
          </a:p>
          <a:p>
            <a:r>
              <a:rPr lang="fr-FR" dirty="0"/>
              <a:t>Biologie et ECG </a:t>
            </a:r>
          </a:p>
          <a:p>
            <a:r>
              <a:rPr lang="fr-FR" dirty="0"/>
              <a:t>Ostéodensitométrie avec VFA et Composition corporelle</a:t>
            </a:r>
          </a:p>
          <a:p>
            <a:r>
              <a:rPr lang="fr-FR" dirty="0"/>
              <a:t>Bilan odontologique  </a:t>
            </a:r>
          </a:p>
        </p:txBody>
      </p:sp>
    </p:spTree>
    <p:extLst>
      <p:ext uri="{BB962C8B-B14F-4D97-AF65-F5344CB8AC3E}">
        <p14:creationId xmlns:p14="http://schemas.microsoft.com/office/powerpoint/2010/main" val="3350480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ne pas envoyer?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Malade</a:t>
            </a:r>
          </a:p>
          <a:p>
            <a:r>
              <a:rPr lang="fr-FR" dirty="0"/>
              <a:t>Dépendant</a:t>
            </a:r>
          </a:p>
          <a:p>
            <a:r>
              <a:rPr lang="fr-FR" dirty="0"/>
              <a:t>Grabataire</a:t>
            </a:r>
          </a:p>
          <a:p>
            <a:r>
              <a:rPr lang="fr-FR" dirty="0"/>
              <a:t>Espérance de vie réduite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005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prendre rdv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 didier.haguenauer@aphp.fr</a:t>
            </a:r>
            <a:endParaRPr lang="fr-FR" dirty="0"/>
          </a:p>
          <a:p>
            <a:r>
              <a:rPr lang="fr-FR" dirty="0">
                <a:hlinkClick r:id="rId3"/>
              </a:rPr>
              <a:t> sga.lmr@aphp.fr</a:t>
            </a:r>
            <a:endParaRPr lang="fr-FR" dirty="0"/>
          </a:p>
          <a:p>
            <a:r>
              <a:rPr lang="fr-FR" dirty="0"/>
              <a:t>Mme </a:t>
            </a:r>
            <a:r>
              <a:rPr lang="fr-FR" dirty="0" err="1"/>
              <a:t>Zebboudj</a:t>
            </a:r>
            <a:r>
              <a:rPr lang="fr-FR" dirty="0"/>
              <a:t> 0147606073, </a:t>
            </a:r>
            <a:r>
              <a:rPr lang="fr-FR" dirty="0">
                <a:hlinkClick r:id="rId4"/>
              </a:rPr>
              <a:t>farida.zebboudj@aphp.fr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HdJ</a:t>
            </a:r>
            <a:r>
              <a:rPr lang="fr-FR" dirty="0"/>
              <a:t> le jeudi…… et plus si affinité </a:t>
            </a:r>
          </a:p>
          <a:p>
            <a:endParaRPr lang="fr-FR" dirty="0"/>
          </a:p>
          <a:p>
            <a:r>
              <a:rPr lang="fr-FR" dirty="0"/>
              <a:t>Lien avec I COPE</a:t>
            </a:r>
          </a:p>
          <a:p>
            <a:r>
              <a:rPr lang="fr-FR" dirty="0">
                <a:sym typeface="Wingdings" panose="05000000000000000000" pitchFamily="2" charset="2"/>
              </a:rPr>
              <a:t> sport / santé PV3S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171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Fragilité : un mystère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550544"/>
              </p:ext>
            </p:extLst>
          </p:nvPr>
        </p:nvGraphicFramePr>
        <p:xfrm>
          <a:off x="457200" y="1935163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Patient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Patient 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Caractéristiques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Femme</a:t>
                      </a:r>
                      <a:r>
                        <a:rPr lang="fr-FR" baseline="0" dirty="0"/>
                        <a:t> 78 ans</a:t>
                      </a:r>
                    </a:p>
                    <a:p>
                      <a:r>
                        <a:rPr lang="fr-FR" baseline="0" dirty="0"/>
                        <a:t>HTA traité</a:t>
                      </a:r>
                    </a:p>
                    <a:p>
                      <a:r>
                        <a:rPr lang="fr-FR" baseline="0" dirty="0"/>
                        <a:t>Autonome au domicile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Femme</a:t>
                      </a:r>
                      <a:r>
                        <a:rPr lang="fr-FR" baseline="0" dirty="0"/>
                        <a:t> 78 ans</a:t>
                      </a:r>
                    </a:p>
                    <a:p>
                      <a:r>
                        <a:rPr lang="fr-FR" baseline="0" dirty="0"/>
                        <a:t>HTA traité</a:t>
                      </a:r>
                    </a:p>
                    <a:p>
                      <a:r>
                        <a:rPr lang="fr-FR" baseline="0" dirty="0"/>
                        <a:t>Autonome au domicile</a:t>
                      </a:r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Motif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Pneumopathie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Pneumopathie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Evolution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Récupération rapide</a:t>
                      </a:r>
                    </a:p>
                    <a:p>
                      <a:r>
                        <a:rPr lang="fr-FR" dirty="0"/>
                        <a:t>Retour au domicile sans aides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Syndrome confusionnel</a:t>
                      </a:r>
                    </a:p>
                    <a:p>
                      <a:r>
                        <a:rPr lang="fr-FR" dirty="0"/>
                        <a:t>Chutes</a:t>
                      </a:r>
                      <a:r>
                        <a:rPr lang="fr-FR" baseline="0" dirty="0"/>
                        <a:t> de ans le service</a:t>
                      </a:r>
                    </a:p>
                    <a:p>
                      <a:r>
                        <a:rPr lang="fr-FR" baseline="0" dirty="0"/>
                        <a:t>Fractures</a:t>
                      </a:r>
                    </a:p>
                    <a:p>
                      <a:r>
                        <a:rPr lang="fr-FR" baseline="0" dirty="0"/>
                        <a:t>SSR</a:t>
                      </a:r>
                    </a:p>
                    <a:p>
                      <a:r>
                        <a:rPr lang="fr-FR" baseline="0" dirty="0"/>
                        <a:t>Retour au domicile avec aide ménagère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 rot="18801155">
            <a:off x="5676634" y="3152457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FRAGILE</a:t>
            </a:r>
          </a:p>
        </p:txBody>
      </p:sp>
    </p:spTree>
    <p:extLst>
      <p:ext uri="{BB962C8B-B14F-4D97-AF65-F5344CB8AC3E}">
        <p14:creationId xmlns:p14="http://schemas.microsoft.com/office/powerpoint/2010/main" val="1732025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5790" y="188640"/>
            <a:ext cx="8229600" cy="1143000"/>
          </a:xfrm>
        </p:spPr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+mj-lt"/>
              </a:rPr>
              <a:t>Des questions?</a:t>
            </a:r>
          </a:p>
        </p:txBody>
      </p:sp>
      <p:pic>
        <p:nvPicPr>
          <p:cNvPr id="3074" name="Picture 2" descr="Résultat de recherche d'images pour &quot;singe muet sourd aveugl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70892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93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La fragilité : un concept énigmatique</a:t>
            </a:r>
            <a:br>
              <a:rPr lang="fr-FR" sz="3600" b="1" dirty="0"/>
            </a:br>
            <a:r>
              <a:rPr lang="fr-FR" sz="3600" b="1" dirty="0"/>
              <a:t>(P. Lacombe H. Bergman)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935480"/>
            <a:ext cx="8784976" cy="438912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sz="4000" dirty="0">
                <a:latin typeface="+mj-lt"/>
              </a:rPr>
              <a:t>La fragilité c’est comme la pornographie : on ne peut pas la définir mais quand on en voit on la reconnaît.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841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b="1" u="sng" dirty="0"/>
              <a:t>Accord sur la définition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fr-FR" sz="4000" dirty="0">
                <a:latin typeface="+mj-lt"/>
              </a:rPr>
              <a:t>La fragilité est un état de vulnérabilité à un stress, secondaire à de multiples déficiences de système qui conduisent à une diminution des réserves physiologiques</a:t>
            </a:r>
          </a:p>
          <a:p>
            <a:endParaRPr lang="fr-FR" sz="3200" dirty="0">
              <a:latin typeface="+mj-lt"/>
            </a:endParaRPr>
          </a:p>
          <a:p>
            <a:pPr marL="0" indent="0">
              <a:buNone/>
            </a:pPr>
            <a:endParaRPr lang="fr-FR" sz="3200" dirty="0">
              <a:latin typeface="+mj-lt"/>
            </a:endParaRPr>
          </a:p>
          <a:p>
            <a:r>
              <a:rPr lang="fr-FR" sz="6300" dirty="0">
                <a:solidFill>
                  <a:schemeClr val="accent6"/>
                </a:solidFill>
                <a:latin typeface="+mj-lt"/>
              </a:rPr>
              <a:t>Dynamique Réversible Traitable</a:t>
            </a:r>
          </a:p>
        </p:txBody>
      </p:sp>
    </p:spTree>
    <p:extLst>
      <p:ext uri="{BB962C8B-B14F-4D97-AF65-F5344CB8AC3E}">
        <p14:creationId xmlns:p14="http://schemas.microsoft.com/office/powerpoint/2010/main" val="314806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u="sng" dirty="0"/>
              <a:t>Désaccord sur les critères de définition opérationnelle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459258"/>
            <a:ext cx="8229600" cy="4389120"/>
          </a:xfrm>
        </p:spPr>
        <p:txBody>
          <a:bodyPr>
            <a:noAutofit/>
          </a:bodyPr>
          <a:lstStyle/>
          <a:p>
            <a:r>
              <a:rPr lang="fr-FR" sz="3600" dirty="0">
                <a:latin typeface="+mj-lt"/>
              </a:rPr>
              <a:t>Quels critères pour reconnaître la fragilité?</a:t>
            </a:r>
          </a:p>
          <a:p>
            <a:r>
              <a:rPr lang="fr-FR" sz="3600" dirty="0">
                <a:latin typeface="+mj-lt"/>
              </a:rPr>
              <a:t>Place de l’âge?</a:t>
            </a:r>
          </a:p>
          <a:p>
            <a:r>
              <a:rPr lang="fr-FR" sz="3600" dirty="0">
                <a:latin typeface="+mj-lt"/>
              </a:rPr>
              <a:t>Place des comorbidités, de la cognition, de l’état thymique, du contexte psychosocial, des incapacités?</a:t>
            </a:r>
          </a:p>
        </p:txBody>
      </p:sp>
    </p:spTree>
    <p:extLst>
      <p:ext uri="{BB962C8B-B14F-4D97-AF65-F5344CB8AC3E}">
        <p14:creationId xmlns:p14="http://schemas.microsoft.com/office/powerpoint/2010/main" val="160050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143000"/>
          </a:xfrm>
        </p:spPr>
        <p:txBody>
          <a:bodyPr>
            <a:noAutofit/>
          </a:bodyPr>
          <a:lstStyle/>
          <a:p>
            <a:r>
              <a:rPr lang="fr-FR" sz="4000" dirty="0"/>
              <a:t>Prévalence de la fragilité (d’après </a:t>
            </a:r>
            <a:r>
              <a:rPr lang="fr-FR" sz="4000" dirty="0" err="1"/>
              <a:t>Fried</a:t>
            </a:r>
            <a:r>
              <a:rPr lang="fr-FR" sz="4000" dirty="0"/>
              <a:t>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47559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567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fr-FR" b="0" dirty="0"/>
              <a:t>Comment</a:t>
            </a:r>
            <a:r>
              <a:rPr lang="fr-FR" dirty="0"/>
              <a:t> </a:t>
            </a:r>
            <a:r>
              <a:rPr lang="fr-FR" b="0" dirty="0"/>
              <a:t>faire mieux ?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24944"/>
            <a:ext cx="619125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9716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7504" y="908720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fr-FR" u="sng" dirty="0"/>
              <a:t>Deux écoles différentes : </a:t>
            </a:r>
            <a:br>
              <a:rPr lang="fr-FR" dirty="0"/>
            </a:br>
            <a:r>
              <a:rPr lang="fr-FR" dirty="0"/>
              <a:t>fragilité motrice vs fragilité globale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543012"/>
              </p:ext>
            </p:extLst>
          </p:nvPr>
        </p:nvGraphicFramePr>
        <p:xfrm>
          <a:off x="179512" y="3212976"/>
          <a:ext cx="8856984" cy="3439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256"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Moteur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Moteur</a:t>
                      </a:r>
                      <a:r>
                        <a:rPr lang="fr-FR" baseline="0" dirty="0">
                          <a:latin typeface="+mj-lt"/>
                        </a:rPr>
                        <a:t> et médico psycho social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56">
                <a:tc>
                  <a:txBody>
                    <a:bodyPr/>
                    <a:lstStyle/>
                    <a:p>
                      <a:r>
                        <a:rPr lang="fr-FR" b="1" u="sng" dirty="0" err="1">
                          <a:latin typeface="+mj-lt"/>
                        </a:rPr>
                        <a:t>Fried</a:t>
                      </a:r>
                      <a:endParaRPr lang="fr-FR" b="1" u="sng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sng" dirty="0" err="1">
                          <a:latin typeface="+mj-lt"/>
                        </a:rPr>
                        <a:t>Rockwood</a:t>
                      </a:r>
                      <a:endParaRPr lang="fr-FR" b="1" u="sng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3888"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Vitesse de marche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Force de préhension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Fatigue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Activité</a:t>
                      </a:r>
                      <a:r>
                        <a:rPr lang="fr-FR" baseline="0" dirty="0">
                          <a:latin typeface="+mj-lt"/>
                        </a:rPr>
                        <a:t> physique</a:t>
                      </a:r>
                    </a:p>
                    <a:p>
                      <a:r>
                        <a:rPr lang="fr-FR" baseline="0" dirty="0">
                          <a:latin typeface="+mj-lt"/>
                        </a:rPr>
                        <a:t>Perte de poids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Mobilité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ADL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Incontinence</a:t>
                      </a:r>
                    </a:p>
                    <a:p>
                      <a:r>
                        <a:rPr lang="fr-FR" dirty="0">
                          <a:latin typeface="+mj-lt"/>
                        </a:rPr>
                        <a:t>Troubles</a:t>
                      </a:r>
                      <a:r>
                        <a:rPr lang="fr-FR" baseline="0" dirty="0">
                          <a:latin typeface="+mj-lt"/>
                        </a:rPr>
                        <a:t> cognitifs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56">
                <a:tc>
                  <a:txBody>
                    <a:bodyPr/>
                    <a:lstStyle/>
                    <a:p>
                      <a:pPr algn="r"/>
                      <a:r>
                        <a:rPr lang="fr-FR" dirty="0">
                          <a:latin typeface="+mj-lt"/>
                        </a:rPr>
                        <a:t>Conséquences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+mj-lt"/>
                        </a:rPr>
                        <a:t>identiques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959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5625</TotalTime>
  <Words>1180</Words>
  <Application>Microsoft Office PowerPoint</Application>
  <PresentationFormat>Affichage à l'écran (4:3)</PresentationFormat>
  <Paragraphs>213</Paragraphs>
  <Slides>30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Constantia</vt:lpstr>
      <vt:lpstr>Wingdings</vt:lpstr>
      <vt:lpstr>Wingdings 2</vt:lpstr>
      <vt:lpstr>Débit</vt:lpstr>
      <vt:lpstr>La Fragilité</vt:lpstr>
      <vt:lpstr>La Fragilité : un mystère</vt:lpstr>
      <vt:lpstr>La Fragilité : un mystère</vt:lpstr>
      <vt:lpstr>La fragilité : un concept énigmatique (P. Lacombe H. Bergman)</vt:lpstr>
      <vt:lpstr>Accord sur la définition</vt:lpstr>
      <vt:lpstr>Désaccord sur les critères de définition opérationnelle</vt:lpstr>
      <vt:lpstr>Prévalence de la fragilité (d’après Fried)</vt:lpstr>
      <vt:lpstr>Comment faire mieux ?</vt:lpstr>
      <vt:lpstr>Deux écoles différentes :  fragilité motrice vs fragilité globale</vt:lpstr>
      <vt:lpstr>5 CRITERES CLASSANT EN 3 ETATS          (critères de Fried 2001)</vt:lpstr>
      <vt:lpstr>Peut on agir?</vt:lpstr>
      <vt:lpstr>Exemple 1 : sarcopénie et dépendance</vt:lpstr>
      <vt:lpstr>Exemple :Short Physical Performance Battery</vt:lpstr>
      <vt:lpstr>Institutionnalisation et SPPB</vt:lpstr>
      <vt:lpstr>La vitesse de marche est un indicateur de sévérité et de pronostic de nombreuses pathologies</vt:lpstr>
      <vt:lpstr>Fragilité et déclin cognitif</vt:lpstr>
      <vt:lpstr>Fragilité et déclin cognitif</vt:lpstr>
      <vt:lpstr>Fragilité et mortalité</vt:lpstr>
      <vt:lpstr>Présentation PowerPoint</vt:lpstr>
      <vt:lpstr>Fragilité et cancer</vt:lpstr>
      <vt:lpstr>Comment dépister la fragilité</vt:lpstr>
      <vt:lpstr>    Questionnaire du Gérontopôle de Toulouse </vt:lpstr>
      <vt:lpstr>Les critères et échelles utilisés</vt:lpstr>
      <vt:lpstr>Evaluation marche et équilibre</vt:lpstr>
      <vt:lpstr>Et après, que faire?</vt:lpstr>
      <vt:lpstr>Que faire ?</vt:lpstr>
      <vt:lpstr>La solution : HDJ fragilité LMR! </vt:lpstr>
      <vt:lpstr>Qui ne pas envoyer? </vt:lpstr>
      <vt:lpstr>Comment prendre rdv 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HAGUENAUER Didier</dc:creator>
  <cp:lastModifiedBy>CPTS de Colombes</cp:lastModifiedBy>
  <cp:revision>41</cp:revision>
  <cp:lastPrinted>2019-02-28T14:20:18Z</cp:lastPrinted>
  <dcterms:created xsi:type="dcterms:W3CDTF">2019-02-25T11:02:14Z</dcterms:created>
  <dcterms:modified xsi:type="dcterms:W3CDTF">2026-06-01T06:58:35Z</dcterms:modified>
</cp:coreProperties>
</file>